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66" r:id="rId2"/>
    <p:sldId id="264" r:id="rId3"/>
    <p:sldId id="1961" r:id="rId4"/>
    <p:sldId id="1972" r:id="rId5"/>
    <p:sldId id="1962" r:id="rId6"/>
    <p:sldId id="1963" r:id="rId7"/>
    <p:sldId id="1964" r:id="rId8"/>
    <p:sldId id="1965" r:id="rId9"/>
    <p:sldId id="1967" r:id="rId10"/>
    <p:sldId id="1966" r:id="rId11"/>
    <p:sldId id="1968" r:id="rId12"/>
    <p:sldId id="1969" r:id="rId13"/>
    <p:sldId id="1973" r:id="rId14"/>
    <p:sldId id="1971" r:id="rId15"/>
    <p:sldId id="1974" r:id="rId16"/>
    <p:sldId id="1977" r:id="rId17"/>
    <p:sldId id="1976" r:id="rId18"/>
    <p:sldId id="1978" r:id="rId19"/>
    <p:sldId id="1980" r:id="rId20"/>
    <p:sldId id="1981" r:id="rId21"/>
    <p:sldId id="1982" r:id="rId22"/>
    <p:sldId id="1975" r:id="rId23"/>
    <p:sldId id="1983" r:id="rId24"/>
    <p:sldId id="1984" r:id="rId25"/>
    <p:sldId id="1991" r:id="rId26"/>
    <p:sldId id="1985" r:id="rId27"/>
    <p:sldId id="1986" r:id="rId28"/>
    <p:sldId id="1987" r:id="rId29"/>
    <p:sldId id="1988" r:id="rId30"/>
    <p:sldId id="1989" r:id="rId31"/>
    <p:sldId id="1990" r:id="rId32"/>
    <p:sldId id="1992" r:id="rId33"/>
    <p:sldId id="1953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7EC1"/>
    <a:srgbClr val="9EF0F0"/>
    <a:srgbClr val="B2D4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68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B3AA5-5274-4C0B-AEE0-AA0E8E37D37B}" type="datetimeFigureOut">
              <a:rPr lang="en-US" smtClean="0"/>
              <a:t>11-Nov-24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D60A3-49B6-44E6-9B5E-90B642EC4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465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/4.0/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s://creativecommons.org/licenses/by/4.0/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548F-646B-1266-F85A-A6E91C5FD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64595" y="2764465"/>
            <a:ext cx="5358810" cy="1773746"/>
          </a:xfrm>
        </p:spPr>
        <p:txBody>
          <a:bodyPr anchor="b"/>
          <a:lstStyle>
            <a:lvl1pPr algn="l">
              <a:defRPr sz="4400"/>
            </a:lvl1pPr>
          </a:lstStyle>
          <a:p>
            <a:r>
              <a:rPr lang="en-US" dirty="0"/>
              <a:t>Presentation Title </a:t>
            </a:r>
            <a:br>
              <a:rPr lang="en-US" dirty="0"/>
            </a:br>
            <a:r>
              <a:rPr lang="en-US" dirty="0"/>
              <a:t>1-3 Lines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82ED3-34BB-2773-3729-F6304DCF9D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64593" y="4704969"/>
            <a:ext cx="5358811" cy="30383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Presented by: 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8A567E4-62EE-8150-49D2-A45EC49F9F24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464592" y="5127082"/>
            <a:ext cx="5358810" cy="303830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For: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D627D-A835-21DC-D7F0-97794EB88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52074" y="5836678"/>
            <a:ext cx="1602492" cy="307777"/>
          </a:xfrm>
        </p:spPr>
        <p:txBody>
          <a:bodyPr wrap="square">
            <a:noAutofit/>
          </a:bodyPr>
          <a:lstStyle>
            <a:lvl1pPr algn="r">
              <a:defRPr sz="2000"/>
            </a:lvl1pPr>
          </a:lstStyle>
          <a:p>
            <a:fld id="{61D21B7C-B21A-4627-936A-DDDCB2362548}" type="datetime1">
              <a:rPr lang="en-US" smtClean="0"/>
              <a:t>11-Nov-24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986D70-F419-A402-06C0-93DF744F0CAF}"/>
              </a:ext>
            </a:extLst>
          </p:cNvPr>
          <p:cNvSpPr/>
          <p:nvPr userDrawn="1"/>
        </p:nvSpPr>
        <p:spPr>
          <a:xfrm>
            <a:off x="10584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9D3C637-35EF-6ADB-1512-309325898A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3477" y="742384"/>
            <a:ext cx="4677000" cy="15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57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orld Map" descr="World Map Made of Dots">
            <a:extLst>
              <a:ext uri="{FF2B5EF4-FFF2-40B4-BE49-F238E27FC236}">
                <a16:creationId xmlns:a16="http://schemas.microsoft.com/office/drawing/2014/main" id="{DC6F2C90-15EB-1587-2A30-89B6DDD6A8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394" y="1372807"/>
            <a:ext cx="9886950" cy="4857750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2AE9B38-BE12-DF24-F04C-05423448D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D6EE2A92-4863-A34D-8DEF-003A37E19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F4E248-AE87-5405-E709-E2F65DC9E224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5E18A-2A17-66DC-63C5-00633DED28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" name="Title Line" descr="Title Underline">
            <a:extLst>
              <a:ext uri="{FF2B5EF4-FFF2-40B4-BE49-F238E27FC236}">
                <a16:creationId xmlns:a16="http://schemas.microsoft.com/office/drawing/2014/main" id="{17BC6C89-840D-A319-B5AE-C7CAE4487DAD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1B24FB21-32F0-7FDA-2F9E-AF068A382EB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41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C313B7C-80FE-1064-E8DE-E5ED12DAF66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154161" cy="6858000"/>
          </a:xfrm>
          <a:custGeom>
            <a:avLst/>
            <a:gdLst>
              <a:gd name="connsiteX0" fmla="*/ 0 w 7154161"/>
              <a:gd name="connsiteY0" fmla="*/ 0 h 6858000"/>
              <a:gd name="connsiteX1" fmla="*/ 7154161 w 7154161"/>
              <a:gd name="connsiteY1" fmla="*/ 0 h 6858000"/>
              <a:gd name="connsiteX2" fmla="*/ 7154161 w 7154161"/>
              <a:gd name="connsiteY2" fmla="*/ 4340 h 6858000"/>
              <a:gd name="connsiteX3" fmla="*/ 6887253 w 7154161"/>
              <a:gd name="connsiteY3" fmla="*/ 363510 h 6858000"/>
              <a:gd name="connsiteX4" fmla="*/ 5952240 w 7154161"/>
              <a:gd name="connsiteY4" fmla="*/ 3187833 h 6858000"/>
              <a:gd name="connsiteX5" fmla="*/ 5946995 w 7154161"/>
              <a:gd name="connsiteY5" fmla="*/ 3430464 h 6858000"/>
              <a:gd name="connsiteX6" fmla="*/ 5946993 w 7154161"/>
              <a:gd name="connsiteY6" fmla="*/ 3430400 h 6858000"/>
              <a:gd name="connsiteX7" fmla="*/ 5946993 w 7154161"/>
              <a:gd name="connsiteY7" fmla="*/ 3430527 h 6858000"/>
              <a:gd name="connsiteX8" fmla="*/ 5946995 w 7154161"/>
              <a:gd name="connsiteY8" fmla="*/ 3430464 h 6858000"/>
              <a:gd name="connsiteX9" fmla="*/ 5952184 w 7154161"/>
              <a:gd name="connsiteY9" fmla="*/ 3672376 h 6858000"/>
              <a:gd name="connsiteX10" fmla="*/ 6879472 w 7154161"/>
              <a:gd name="connsiteY10" fmla="*/ 6497636 h 6858000"/>
              <a:gd name="connsiteX11" fmla="*/ 7145682 w 7154161"/>
              <a:gd name="connsiteY11" fmla="*/ 6858000 h 6858000"/>
              <a:gd name="connsiteX12" fmla="*/ 0 w 7154161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54161" h="6858000">
                <a:moveTo>
                  <a:pt x="0" y="0"/>
                </a:moveTo>
                <a:lnTo>
                  <a:pt x="7154161" y="0"/>
                </a:lnTo>
                <a:lnTo>
                  <a:pt x="7154161" y="4340"/>
                </a:lnTo>
                <a:lnTo>
                  <a:pt x="6887253" y="363510"/>
                </a:lnTo>
                <a:cubicBezTo>
                  <a:pt x="6334551" y="1175497"/>
                  <a:pt x="5997561" y="2142098"/>
                  <a:pt x="5952240" y="3187833"/>
                </a:cubicBezTo>
                <a:lnTo>
                  <a:pt x="5946995" y="3430464"/>
                </a:lnTo>
                <a:lnTo>
                  <a:pt x="5946993" y="3430400"/>
                </a:lnTo>
                <a:lnTo>
                  <a:pt x="5946993" y="3430527"/>
                </a:lnTo>
                <a:lnTo>
                  <a:pt x="5946995" y="3430464"/>
                </a:lnTo>
                <a:lnTo>
                  <a:pt x="5952184" y="3672376"/>
                </a:lnTo>
                <a:cubicBezTo>
                  <a:pt x="5997031" y="4715484"/>
                  <a:pt x="6330558" y="5685537"/>
                  <a:pt x="6879472" y="6497636"/>
                </a:cubicBezTo>
                <a:lnTo>
                  <a:pt x="714568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8548F-646B-1266-F85A-A6E91C5FDC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8555" y="2764465"/>
            <a:ext cx="5089970" cy="1773746"/>
          </a:xfrm>
        </p:spPr>
        <p:txBody>
          <a:bodyPr anchor="b"/>
          <a:lstStyle>
            <a:lvl1pPr algn="r" rtl="1">
              <a:defRPr sz="6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43B472-B5B5-9C5F-D0A1-A6508A6A19E4}"/>
              </a:ext>
            </a:extLst>
          </p:cNvPr>
          <p:cNvSpPr/>
          <p:nvPr userDrawn="1"/>
        </p:nvSpPr>
        <p:spPr>
          <a:xfrm>
            <a:off x="10584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967113-1CB0-4560-12A4-484BC3E6AE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3477" y="742384"/>
            <a:ext cx="4677000" cy="153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7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9C0A53-389F-D5C6-6900-62EE837B2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80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ed Sid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 descr="Background colored shape">
            <a:extLst>
              <a:ext uri="{FF2B5EF4-FFF2-40B4-BE49-F238E27FC236}">
                <a16:creationId xmlns:a16="http://schemas.microsoft.com/office/drawing/2014/main" id="{58BCB29C-E6ED-E215-202A-5F2DC9805AE7}"/>
              </a:ext>
            </a:extLst>
          </p:cNvPr>
          <p:cNvSpPr/>
          <p:nvPr userDrawn="1"/>
        </p:nvSpPr>
        <p:spPr>
          <a:xfrm>
            <a:off x="0" y="0"/>
            <a:ext cx="4902864" cy="6858000"/>
          </a:xfrm>
          <a:custGeom>
            <a:avLst/>
            <a:gdLst>
              <a:gd name="connsiteX0" fmla="*/ 0 w 4902864"/>
              <a:gd name="connsiteY0" fmla="*/ 0 h 6858000"/>
              <a:gd name="connsiteX1" fmla="*/ 637879 w 4902864"/>
              <a:gd name="connsiteY1" fmla="*/ 0 h 6858000"/>
              <a:gd name="connsiteX2" fmla="*/ 1180960 w 4902864"/>
              <a:gd name="connsiteY2" fmla="*/ 0 h 6858000"/>
              <a:gd name="connsiteX3" fmla="*/ 4902864 w 4902864"/>
              <a:gd name="connsiteY3" fmla="*/ 0 h 6858000"/>
              <a:gd name="connsiteX4" fmla="*/ 4902864 w 4902864"/>
              <a:gd name="connsiteY4" fmla="*/ 4340 h 6858000"/>
              <a:gd name="connsiteX5" fmla="*/ 4635956 w 4902864"/>
              <a:gd name="connsiteY5" fmla="*/ 363510 h 6858000"/>
              <a:gd name="connsiteX6" fmla="*/ 3700943 w 4902864"/>
              <a:gd name="connsiteY6" fmla="*/ 3187833 h 6858000"/>
              <a:gd name="connsiteX7" fmla="*/ 3695698 w 4902864"/>
              <a:gd name="connsiteY7" fmla="*/ 3430464 h 6858000"/>
              <a:gd name="connsiteX8" fmla="*/ 3695696 w 4902864"/>
              <a:gd name="connsiteY8" fmla="*/ 3430400 h 6858000"/>
              <a:gd name="connsiteX9" fmla="*/ 3695696 w 4902864"/>
              <a:gd name="connsiteY9" fmla="*/ 3430527 h 6858000"/>
              <a:gd name="connsiteX10" fmla="*/ 3695698 w 4902864"/>
              <a:gd name="connsiteY10" fmla="*/ 3430464 h 6858000"/>
              <a:gd name="connsiteX11" fmla="*/ 3700887 w 4902864"/>
              <a:gd name="connsiteY11" fmla="*/ 3672376 h 6858000"/>
              <a:gd name="connsiteX12" fmla="*/ 4628175 w 4902864"/>
              <a:gd name="connsiteY12" fmla="*/ 6497636 h 6858000"/>
              <a:gd name="connsiteX13" fmla="*/ 4894385 w 4902864"/>
              <a:gd name="connsiteY13" fmla="*/ 6858000 h 6858000"/>
              <a:gd name="connsiteX14" fmla="*/ 1180960 w 4902864"/>
              <a:gd name="connsiteY14" fmla="*/ 6858000 h 6858000"/>
              <a:gd name="connsiteX15" fmla="*/ 637879 w 4902864"/>
              <a:gd name="connsiteY15" fmla="*/ 6858000 h 6858000"/>
              <a:gd name="connsiteX16" fmla="*/ 0 w 4902864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902864" h="6858000">
                <a:moveTo>
                  <a:pt x="0" y="0"/>
                </a:moveTo>
                <a:lnTo>
                  <a:pt x="637879" y="0"/>
                </a:lnTo>
                <a:lnTo>
                  <a:pt x="1180960" y="0"/>
                </a:lnTo>
                <a:lnTo>
                  <a:pt x="4902864" y="0"/>
                </a:lnTo>
                <a:lnTo>
                  <a:pt x="4902864" y="4340"/>
                </a:lnTo>
                <a:lnTo>
                  <a:pt x="4635956" y="363510"/>
                </a:lnTo>
                <a:cubicBezTo>
                  <a:pt x="4083254" y="1175497"/>
                  <a:pt x="3746264" y="2142098"/>
                  <a:pt x="3700943" y="3187833"/>
                </a:cubicBezTo>
                <a:lnTo>
                  <a:pt x="3695698" y="3430464"/>
                </a:lnTo>
                <a:lnTo>
                  <a:pt x="3695696" y="3430400"/>
                </a:lnTo>
                <a:lnTo>
                  <a:pt x="3695696" y="3430527"/>
                </a:lnTo>
                <a:lnTo>
                  <a:pt x="3695698" y="3430464"/>
                </a:lnTo>
                <a:lnTo>
                  <a:pt x="3700887" y="3672376"/>
                </a:lnTo>
                <a:cubicBezTo>
                  <a:pt x="3745734" y="4715484"/>
                  <a:pt x="4079261" y="5685537"/>
                  <a:pt x="4628175" y="6497636"/>
                </a:cubicBezTo>
                <a:lnTo>
                  <a:pt x="4894385" y="6858000"/>
                </a:lnTo>
                <a:lnTo>
                  <a:pt x="1180960" y="6858000"/>
                </a:lnTo>
                <a:lnTo>
                  <a:pt x="6378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C41FED-936E-46F6-32AE-61B083C60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1372808"/>
            <a:ext cx="2840183" cy="3165404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4436" y="1372807"/>
            <a:ext cx="7129684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D966A5A-AE5D-C746-C901-9D8A2B1C801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29C0A53-389F-D5C6-6900-62EE837B25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06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74B29-4B9D-4DC4-B645-58D283EF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730EE-35DE-4187-87F3-85403044A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03C4-8AF5-4214-B922-26C5B85AFC9F}" type="datetimeFigureOut">
              <a:rPr lang="el-GR" smtClean="0"/>
              <a:t>11/11/2024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1EA24-B399-4ED0-8E40-23125889B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9B9CF-CDE8-435C-B2B0-149F54B9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AA3C02-4DF7-46C1-A243-C498559198C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4995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B7DAB-B88C-3053-7C42-77CD1786B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3302758"/>
            <a:ext cx="7359316" cy="1235453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FD9D0-A1F6-5DA4-5130-F2BDB53E1E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1" y="4704969"/>
            <a:ext cx="7359316" cy="781431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1004E44-C5AF-F2F9-E0B1-0AB0222E015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3" y="0"/>
            <a:ext cx="4264985" cy="6858000"/>
          </a:xfrm>
          <a:custGeom>
            <a:avLst/>
            <a:gdLst>
              <a:gd name="connsiteX0" fmla="*/ 0 w 4264985"/>
              <a:gd name="connsiteY0" fmla="*/ 0 h 6858000"/>
              <a:gd name="connsiteX1" fmla="*/ 4264985 w 4264985"/>
              <a:gd name="connsiteY1" fmla="*/ 0 h 6858000"/>
              <a:gd name="connsiteX2" fmla="*/ 4264985 w 4264985"/>
              <a:gd name="connsiteY2" fmla="*/ 4340 h 6858000"/>
              <a:gd name="connsiteX3" fmla="*/ 3998077 w 4264985"/>
              <a:gd name="connsiteY3" fmla="*/ 363510 h 6858000"/>
              <a:gd name="connsiteX4" fmla="*/ 3063064 w 4264985"/>
              <a:gd name="connsiteY4" fmla="*/ 3187833 h 6858000"/>
              <a:gd name="connsiteX5" fmla="*/ 3057819 w 4264985"/>
              <a:gd name="connsiteY5" fmla="*/ 3430464 h 6858000"/>
              <a:gd name="connsiteX6" fmla="*/ 3057817 w 4264985"/>
              <a:gd name="connsiteY6" fmla="*/ 3430400 h 6858000"/>
              <a:gd name="connsiteX7" fmla="*/ 3057817 w 4264985"/>
              <a:gd name="connsiteY7" fmla="*/ 3430527 h 6858000"/>
              <a:gd name="connsiteX8" fmla="*/ 3057819 w 4264985"/>
              <a:gd name="connsiteY8" fmla="*/ 3430464 h 6858000"/>
              <a:gd name="connsiteX9" fmla="*/ 3063008 w 4264985"/>
              <a:gd name="connsiteY9" fmla="*/ 3672376 h 6858000"/>
              <a:gd name="connsiteX10" fmla="*/ 3990296 w 4264985"/>
              <a:gd name="connsiteY10" fmla="*/ 6497636 h 6858000"/>
              <a:gd name="connsiteX11" fmla="*/ 4256506 w 4264985"/>
              <a:gd name="connsiteY11" fmla="*/ 6858000 h 6858000"/>
              <a:gd name="connsiteX12" fmla="*/ 0 w 4264985"/>
              <a:gd name="connsiteY1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64985" h="6858000">
                <a:moveTo>
                  <a:pt x="0" y="0"/>
                </a:moveTo>
                <a:lnTo>
                  <a:pt x="4264985" y="0"/>
                </a:lnTo>
                <a:lnTo>
                  <a:pt x="4264985" y="4340"/>
                </a:lnTo>
                <a:lnTo>
                  <a:pt x="3998077" y="363510"/>
                </a:lnTo>
                <a:cubicBezTo>
                  <a:pt x="3445375" y="1175497"/>
                  <a:pt x="3108385" y="2142098"/>
                  <a:pt x="3063064" y="3187833"/>
                </a:cubicBezTo>
                <a:lnTo>
                  <a:pt x="3057819" y="3430464"/>
                </a:lnTo>
                <a:lnTo>
                  <a:pt x="3057817" y="3430400"/>
                </a:lnTo>
                <a:lnTo>
                  <a:pt x="3057817" y="3430527"/>
                </a:lnTo>
                <a:lnTo>
                  <a:pt x="3057819" y="3430464"/>
                </a:lnTo>
                <a:lnTo>
                  <a:pt x="3063008" y="3672376"/>
                </a:lnTo>
                <a:cubicBezTo>
                  <a:pt x="3107855" y="4715484"/>
                  <a:pt x="3441382" y="5685537"/>
                  <a:pt x="3990296" y="6497636"/>
                </a:cubicBezTo>
                <a:lnTo>
                  <a:pt x="425650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 algn="l">
              <a:lnSpc>
                <a:spcPts val="2800"/>
              </a:lnSpc>
              <a:defRPr sz="2400" b="0">
                <a:solidFill>
                  <a:schemeClr val="tx2"/>
                </a:solidFill>
                <a:latin typeface="Calibri" panose="020F0502020204030204" pitchFamily="34" charset="0"/>
                <a:ea typeface="Roboto Medium" panose="02000000000000000000" pitchFamily="2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</a:t>
            </a:r>
            <a:br>
              <a:rPr lang="en-US" dirty="0"/>
            </a:br>
            <a:r>
              <a:rPr lang="en-US" dirty="0"/>
              <a:t>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A5EC127-A092-91A0-A2DA-67F18A7BB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2333353-FDB8-6573-C3C7-6567E1BA43AB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77598DF-027A-0F53-7CE6-E6A9D7A031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1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1" y="520994"/>
            <a:ext cx="58536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038599" y="1084523"/>
            <a:ext cx="58536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038601" y="1372806"/>
            <a:ext cx="5853600" cy="5094000"/>
          </a:xfrm>
        </p:spPr>
        <p:txBody>
          <a:bodyPr/>
          <a:lstStyle>
            <a:lvl1pPr marL="396000" indent="-396000">
              <a:spcBef>
                <a:spcPts val="1800"/>
              </a:spcBef>
              <a:buSzPct val="11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Bullet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A12DCD7-B004-F205-D148-BDB7B634BD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20994"/>
            <a:ext cx="3708607" cy="6337006"/>
          </a:xfrm>
          <a:custGeom>
            <a:avLst/>
            <a:gdLst>
              <a:gd name="connsiteX0" fmla="*/ 0 w 3708607"/>
              <a:gd name="connsiteY0" fmla="*/ 0 h 6337006"/>
              <a:gd name="connsiteX1" fmla="*/ 3708607 w 3708607"/>
              <a:gd name="connsiteY1" fmla="*/ 3708607 h 6337006"/>
              <a:gd name="connsiteX2" fmla="*/ 2622381 w 3708607"/>
              <a:gd name="connsiteY2" fmla="*/ 6330988 h 6337006"/>
              <a:gd name="connsiteX3" fmla="*/ 2615760 w 3708607"/>
              <a:gd name="connsiteY3" fmla="*/ 6337006 h 6337006"/>
              <a:gd name="connsiteX4" fmla="*/ 0 w 3708607"/>
              <a:gd name="connsiteY4" fmla="*/ 6337006 h 633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08607" h="6337006">
                <a:moveTo>
                  <a:pt x="0" y="0"/>
                </a:moveTo>
                <a:cubicBezTo>
                  <a:pt x="2048207" y="0"/>
                  <a:pt x="3708607" y="1660400"/>
                  <a:pt x="3708607" y="3708607"/>
                </a:cubicBezTo>
                <a:cubicBezTo>
                  <a:pt x="3708607" y="4732711"/>
                  <a:pt x="3293507" y="5659863"/>
                  <a:pt x="2622381" y="6330988"/>
                </a:cubicBezTo>
                <a:lnTo>
                  <a:pt x="2615760" y="6337006"/>
                </a:lnTo>
                <a:lnTo>
                  <a:pt x="0" y="633700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216000" anchor="ctr">
            <a:noAutofit/>
          </a:bodyPr>
          <a:lstStyle>
            <a:lvl1pPr>
              <a:lnSpc>
                <a:spcPts val="2800"/>
              </a:lnSpc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picture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82EF6E1-7BFC-3A86-0D2C-79645D45F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18005-14B4-9C1B-D75E-6AADBC40F89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72ADA84-7B70-8C2A-DF87-DA8ABAAD81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9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AFEEB-56EF-EE1F-E81D-AC3FB150CD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24" name="Title Line" descr="Title Underline">
            <a:extLst>
              <a:ext uri="{FF2B5EF4-FFF2-40B4-BE49-F238E27FC236}">
                <a16:creationId xmlns:a16="http://schemas.microsoft.com/office/drawing/2014/main" id="{0F8625D1-E326-A174-FD89-6A8B8549AF94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C7DA80-993D-7399-5A85-5BA6E7F1EFB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7"/>
            <a:ext cx="11456922" cy="5093283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835982-1475-0330-B10F-4DB1D21EB138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DA8D70-8B3E-7791-20E8-E6D3251D58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83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B7B517-4E46-4A88-8D00-16B653A8C340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4524D68-0B59-2442-DD86-B416E51474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4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CB5F8-0C9B-CC39-8C1D-96686F0F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8A119122-7B22-120B-5825-6BECED80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E6D541-AAF7-757C-C030-8BA678D6B84D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1779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8648A5C-ECD7-CD4F-14E5-0FFFD1B353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898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DC1E5289-67B5-AAED-7123-ED7653EF22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31976" y="1364951"/>
            <a:ext cx="2960024" cy="5493049"/>
          </a:xfrm>
          <a:custGeom>
            <a:avLst/>
            <a:gdLst>
              <a:gd name="connsiteX0" fmla="*/ 794143 w 2960024"/>
              <a:gd name="connsiteY0" fmla="*/ 0 h 5493049"/>
              <a:gd name="connsiteX1" fmla="*/ 2960024 w 2960024"/>
              <a:gd name="connsiteY1" fmla="*/ 0 h 5493049"/>
              <a:gd name="connsiteX2" fmla="*/ 2960024 w 2960024"/>
              <a:gd name="connsiteY2" fmla="*/ 5493049 h 5493049"/>
              <a:gd name="connsiteX3" fmla="*/ 0 w 2960024"/>
              <a:gd name="connsiteY3" fmla="*/ 5493049 h 5493049"/>
              <a:gd name="connsiteX4" fmla="*/ 217335 w 2960024"/>
              <a:gd name="connsiteY4" fmla="*/ 5208928 h 5493049"/>
              <a:gd name="connsiteX5" fmla="*/ 794143 w 2960024"/>
              <a:gd name="connsiteY5" fmla="*/ 0 h 549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0024" h="5493049">
                <a:moveTo>
                  <a:pt x="794143" y="0"/>
                </a:moveTo>
                <a:lnTo>
                  <a:pt x="2960024" y="0"/>
                </a:lnTo>
                <a:lnTo>
                  <a:pt x="2960024" y="5493049"/>
                </a:lnTo>
                <a:lnTo>
                  <a:pt x="0" y="5493049"/>
                </a:lnTo>
                <a:lnTo>
                  <a:pt x="217335" y="5208928"/>
                </a:lnTo>
                <a:cubicBezTo>
                  <a:pt x="1251934" y="3745781"/>
                  <a:pt x="1501481" y="1667373"/>
                  <a:pt x="7941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Ins="216000" anchor="ctr">
            <a:noAutofit/>
          </a:bodyPr>
          <a:lstStyle>
            <a:lvl1pPr marL="0" indent="0" algn="r">
              <a:buNone/>
              <a:defRPr b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BBC5E45-ACEB-DF2E-059F-0F5EDD60D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404F2A8-22BF-0A07-C692-63E05B58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24980D-79DE-5C42-56DC-971BE873C407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43B9DE-582F-34D9-277B-7B296D3CCC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" name="Title Line" descr="Title Underline">
            <a:extLst>
              <a:ext uri="{FF2B5EF4-FFF2-40B4-BE49-F238E27FC236}">
                <a16:creationId xmlns:a16="http://schemas.microsoft.com/office/drawing/2014/main" id="{5BDEB74F-3FBA-7FD8-06E5-7BF18A301626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D7565C6-C6DD-DFA3-B8A6-0F63714E50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97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657D666-107C-73A3-973E-3E38A06D2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520994"/>
            <a:ext cx="71676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15" name="Title Line" descr="Title Underline">
            <a:extLst>
              <a:ext uri="{FF2B5EF4-FFF2-40B4-BE49-F238E27FC236}">
                <a16:creationId xmlns:a16="http://schemas.microsoft.com/office/drawing/2014/main" id="{B092BACC-E924-3878-3E67-EA1B3DB508DB}"/>
              </a:ext>
            </a:extLst>
          </p:cNvPr>
          <p:cNvCxnSpPr>
            <a:cxnSpLocks/>
          </p:cNvCxnSpPr>
          <p:nvPr userDrawn="1"/>
        </p:nvCxnSpPr>
        <p:spPr>
          <a:xfrm>
            <a:off x="457198" y="1084523"/>
            <a:ext cx="71676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D4F8493-5900-B2D1-7293-AAFC5589D2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C2D93460-79DC-A7F1-9654-37CE456782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34801" y="942220"/>
            <a:ext cx="5400000" cy="540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rtl="0">
              <a:buNone/>
              <a:defRPr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86B8CA69-1B8F-D51A-FCD3-A1748A5B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49CA3B8-2732-01C4-2BFE-0968E87F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C43C2B-FBBF-55A8-566D-37911F8CE78B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A0701A7-4DB6-F103-6D0C-A0A3E69DC4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6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DBD2945-7CDB-DC18-F22E-D116959AE7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199" y="1372806"/>
            <a:ext cx="5292000" cy="5094000"/>
          </a:xfrm>
        </p:spPr>
        <p:txBody>
          <a:bodyPr/>
          <a:lstStyle>
            <a:lvl1pPr>
              <a:defRPr/>
            </a:lvl1pPr>
            <a:lvl5pPr>
              <a:defRPr/>
            </a:lvl5pPr>
            <a:lvl6pPr>
              <a:defRPr/>
            </a:lvl6pPr>
            <a:lvl8pPr>
              <a:defRPr/>
            </a:lvl8pPr>
          </a:lstStyle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E95C557-1F32-0E3A-FF07-9DA9618FCA0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916" y="1372806"/>
            <a:ext cx="5328000" cy="5094000"/>
          </a:xfrm>
        </p:spPr>
        <p:txBody>
          <a:bodyPr/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DA368D5D-7833-4CB6-535E-457855E76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199" y="6586632"/>
            <a:ext cx="4114800" cy="184666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31AC421-4AB6-921A-98DD-2971FC0F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4121" y="6541477"/>
            <a:ext cx="360000" cy="236634"/>
          </a:xfrm>
          <a:prstGeom prst="rect">
            <a:avLst/>
          </a:prstGeom>
          <a:noFill/>
        </p:spPr>
        <p:txBody>
          <a:bodyPr/>
          <a:lstStyle>
            <a:lvl1pPr algn="r">
              <a:defRPr/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9C5ACC-4398-7ADD-7C2A-813D9F75A49A}"/>
              </a:ext>
            </a:extLst>
          </p:cNvPr>
          <p:cNvSpPr/>
          <p:nvPr userDrawn="1"/>
        </p:nvSpPr>
        <p:spPr>
          <a:xfrm>
            <a:off x="5615611" y="6596365"/>
            <a:ext cx="960778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950" dirty="0">
                <a:effectLst/>
                <a:latin typeface="+mn-lt"/>
                <a:ea typeface="Times New Roman" panose="02020603050405020304" pitchFamily="18" charset="0"/>
              </a:rPr>
              <a:t>© ETSI </a:t>
            </a:r>
            <a:r>
              <a:rPr lang="en-GB" sz="950" u="sng" dirty="0"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CC-BY-4.0</a:t>
            </a:r>
            <a:endParaRPr lang="en-US" sz="950" b="0" i="0" dirty="0">
              <a:solidFill>
                <a:schemeClr val="accent1"/>
              </a:solidFill>
              <a:latin typeface="+mn-lt"/>
              <a:cs typeface="Poppins" pitchFamily="2" charset="77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3D552-291D-00CB-8B04-7521C08FF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8" y="520994"/>
            <a:ext cx="9432000" cy="52099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</a:p>
        </p:txBody>
      </p:sp>
      <p:cxnSp>
        <p:nvCxnSpPr>
          <p:cNvPr id="3" name="Title Line" descr="Title Underline">
            <a:extLst>
              <a:ext uri="{FF2B5EF4-FFF2-40B4-BE49-F238E27FC236}">
                <a16:creationId xmlns:a16="http://schemas.microsoft.com/office/drawing/2014/main" id="{E93AA44A-1B10-C93C-BBFE-2DCE0BFE787D}"/>
              </a:ext>
            </a:extLst>
          </p:cNvPr>
          <p:cNvCxnSpPr>
            <a:cxnSpLocks/>
          </p:cNvCxnSpPr>
          <p:nvPr userDrawn="1"/>
        </p:nvCxnSpPr>
        <p:spPr>
          <a:xfrm>
            <a:off x="457197" y="1084523"/>
            <a:ext cx="94320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>
            <a:extLst>
              <a:ext uri="{FF2B5EF4-FFF2-40B4-BE49-F238E27FC236}">
                <a16:creationId xmlns:a16="http://schemas.microsoft.com/office/drawing/2014/main" id="{32FC04A7-402E-0F27-A2F2-3E8E6BF6EE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24844" y="370149"/>
            <a:ext cx="1888051" cy="60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5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90108-EE32-B843-9188-FDA0B9D1B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436" y="226766"/>
            <a:ext cx="10157959" cy="91503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B65B9-483D-380B-E8C8-35CE64EFE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436" y="1372808"/>
            <a:ext cx="10157959" cy="48755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1</a:t>
            </a:r>
          </a:p>
          <a:p>
            <a:pPr lvl="2"/>
            <a:r>
              <a:rPr lang="en-US" dirty="0"/>
              <a:t>Bullet 2</a:t>
            </a:r>
          </a:p>
          <a:p>
            <a:pPr lvl="3"/>
            <a:r>
              <a:rPr lang="en-US" dirty="0"/>
              <a:t>Bullet 3</a:t>
            </a:r>
          </a:p>
          <a:p>
            <a:pPr lvl="4"/>
            <a:r>
              <a:rPr lang="en-US" dirty="0"/>
              <a:t>Number 1</a:t>
            </a:r>
          </a:p>
          <a:p>
            <a:pPr lvl="5"/>
            <a:r>
              <a:rPr lang="en-US" dirty="0"/>
              <a:t>Number 2</a:t>
            </a:r>
          </a:p>
          <a:p>
            <a:pPr lvl="6"/>
            <a:r>
              <a:rPr lang="en-US" dirty="0"/>
              <a:t>Number 3</a:t>
            </a:r>
          </a:p>
          <a:p>
            <a:pPr lvl="7"/>
            <a:r>
              <a:rPr lang="en-US" dirty="0"/>
              <a:t>Number 4</a:t>
            </a:r>
          </a:p>
          <a:p>
            <a:pPr lvl="8"/>
            <a:r>
              <a:rPr lang="en-US" dirty="0"/>
              <a:t>Footnote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DD6EA-C940-8639-7563-F8AAA897D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79395" y="6463544"/>
            <a:ext cx="818521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E7024F48-AAD6-4DBB-9C06-AE0DD6BA1058}" type="datetime1">
              <a:rPr lang="en-US" smtClean="0"/>
              <a:t>11-Nov-24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CA2BB-CDD4-C883-890E-DFA315BAD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63544"/>
            <a:ext cx="4114800" cy="18466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DC4C6-DEAF-C671-3DF3-D065B7048573}"/>
              </a:ext>
            </a:extLst>
          </p:cNvPr>
          <p:cNvSpPr>
            <a:spLocks noGrp="1" noChangeAspect="1"/>
          </p:cNvSpPr>
          <p:nvPr>
            <p:ph type="sldNum" sz="quarter" idx="4"/>
          </p:nvPr>
        </p:nvSpPr>
        <p:spPr>
          <a:xfrm>
            <a:off x="11554565" y="6338290"/>
            <a:ext cx="432000" cy="43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92B97F79-DD13-4C29-AE35-333FE77EE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63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8" r:id="rId5"/>
    <p:sldLayoutId id="2147483659" r:id="rId6"/>
    <p:sldLayoutId id="2147483653" r:id="rId7"/>
    <p:sldLayoutId id="2147483655" r:id="rId8"/>
    <p:sldLayoutId id="2147483652" r:id="rId9"/>
    <p:sldLayoutId id="2147483656" r:id="rId10"/>
    <p:sldLayoutId id="2147483657" r:id="rId11"/>
    <p:sldLayoutId id="2147483661" r:id="rId12"/>
    <p:sldLayoutId id="2147483662" r:id="rId13"/>
    <p:sldLayoutId id="2147483663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alibri" panose="020F0502020204030204" pitchFamily="34" charset="0"/>
          <a:ea typeface="Roboto Medium" panose="02000000000000000000" pitchFamily="2" charset="0"/>
          <a:cs typeface="Calibri" panose="020F0502020204030204" pitchFamily="34" charset="0"/>
        </a:defRPr>
      </a:lvl1pPr>
      <a:lvl2pPr marL="360000" indent="-360000" algn="l" defTabSz="914400" rtl="0" eaLnBrk="1" latinLnBrk="0" hangingPunct="1">
        <a:lnSpc>
          <a:spcPct val="100000"/>
        </a:lnSpc>
        <a:spcBef>
          <a:spcPts val="1200"/>
        </a:spcBef>
        <a:buSzPct val="110000"/>
        <a:buFontTx/>
        <a:buBlip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</a:buBlip>
        <a:defRPr lang="en-US" sz="2000" kern="1200" dirty="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684000" indent="-324000" algn="l" defTabSz="914400" rtl="0" eaLnBrk="1" latinLnBrk="0" hangingPunct="1">
        <a:lnSpc>
          <a:spcPct val="100000"/>
        </a:lnSpc>
        <a:spcBef>
          <a:spcPts val="1000"/>
        </a:spcBef>
        <a:buSzPct val="110000"/>
        <a:buFontTx/>
        <a:buBlip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</a:buBlip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36000" indent="-252000" algn="l" defTabSz="914400" rtl="0" eaLnBrk="1" latinLnBrk="0" hangingPunct="1">
        <a:lnSpc>
          <a:spcPct val="100000"/>
        </a:lnSpc>
        <a:spcBef>
          <a:spcPts val="800"/>
        </a:spcBef>
        <a:buSzPct val="110000"/>
        <a:buFontTx/>
        <a:buBlip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</a:buBlip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360000" indent="-3600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2"/>
        </a:buClr>
        <a:buSzPct val="100000"/>
        <a:buFont typeface="+mj-lt"/>
        <a:buAutoNum type="arabicPeriod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684000" indent="-324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3"/>
        </a:buClr>
        <a:buFont typeface="+mj-lt"/>
        <a:buAutoNum type="alphaUcPeriod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6pPr>
      <a:lvl7pPr marL="936000" indent="-252000" algn="l" defTabSz="914400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Font typeface="+mj-lt"/>
        <a:buAutoNum type="arabicParenR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7pPr>
      <a:lvl8pPr marL="1152000" indent="-216000" algn="l" defTabSz="914400" rtl="0" eaLnBrk="1" latinLnBrk="0" hangingPunct="1">
        <a:lnSpc>
          <a:spcPct val="100000"/>
        </a:lnSpc>
        <a:spcBef>
          <a:spcPts val="600"/>
        </a:spcBef>
        <a:buClr>
          <a:schemeClr val="accent2"/>
        </a:buClr>
        <a:buFont typeface="+mj-lt"/>
        <a:buAutoNum type="alphaLcParenR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+mj-lt"/>
        <a:buNone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osl.p-net.gr/" TargetMode="Externa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1</a:t>
            </a:r>
            <a:r>
              <a:rPr lang="en-US" sz="3200" baseline="30000" dirty="0"/>
              <a:t>st</a:t>
            </a:r>
            <a:r>
              <a:rPr lang="en-US" sz="3200" dirty="0"/>
              <a:t> </a:t>
            </a:r>
            <a:r>
              <a:rPr lang="en-US" sz="3200" dirty="0" err="1"/>
              <a:t>OpenSlice</a:t>
            </a:r>
            <a:r>
              <a:rPr lang="en-US" sz="3200" dirty="0"/>
              <a:t> Hackfest (Tutorial)</a:t>
            </a:r>
            <a:br>
              <a:rPr lang="en-US" sz="3200" dirty="0"/>
            </a:br>
            <a:r>
              <a:rPr lang="en-US" sz="3200" dirty="0"/>
              <a:t>Design 5GaaS Specification</a:t>
            </a:r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id="{E374E435-34E7-AC98-95CB-6D8581B690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Kostis Trantzas | TSC Chair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1E91A41-3A09-9F64-5027-DA6D690906DF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/>
              <a:t>University of Patras, GREECE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40F8E8-1505-947D-8A34-89C10FEA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12-Nov-24</a:t>
            </a:r>
          </a:p>
        </p:txBody>
      </p:sp>
      <p:pic>
        <p:nvPicPr>
          <p:cNvPr id="6" name="Picture Placeholder 5" descr="A blue triangle shaped tile&#10;&#10;Description automatically generated">
            <a:extLst>
              <a:ext uri="{FF2B5EF4-FFF2-40B4-BE49-F238E27FC236}">
                <a16:creationId xmlns:a16="http://schemas.microsoft.com/office/drawing/2014/main" id="{88FDC0AA-A43C-630E-630E-9033D95A5C0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016"/>
            <a:ext cx="7154161" cy="6858000"/>
          </a:xfrm>
        </p:spPr>
      </p:pic>
    </p:spTree>
    <p:extLst>
      <p:ext uri="{BB962C8B-B14F-4D97-AF65-F5344CB8AC3E}">
        <p14:creationId xmlns:p14="http://schemas.microsoft.com/office/powerpoint/2010/main" val="3603628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7664A-FF9B-9851-0A1A-369FD45C0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D61D7-9306-C37F-186B-558C3A05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UPF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C2689-E913-F020-4433-826FC16B1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5465C1-A70D-12FA-CBE9-65F794BDB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1672318"/>
          </a:xfrm>
        </p:spPr>
        <p:txBody>
          <a:bodyPr/>
          <a:lstStyle/>
          <a:p>
            <a:pPr lvl="1"/>
            <a:r>
              <a:rPr lang="en-US" dirty="0"/>
              <a:t>Provide the template that </a:t>
            </a:r>
            <a:r>
              <a:rPr lang="en-US" dirty="0" err="1"/>
              <a:t>ArgoCD</a:t>
            </a:r>
            <a:r>
              <a:rPr lang="en-US" dirty="0"/>
              <a:t> will use to deploy UPF </a:t>
            </a:r>
            <a:r>
              <a:rPr lang="en-US" b="1" dirty="0"/>
              <a:t>(LCM rule 1)</a:t>
            </a:r>
            <a:endParaRPr lang="en-US" dirty="0"/>
          </a:p>
          <a:p>
            <a:pPr lvl="2"/>
            <a:r>
              <a:rPr lang="en-US" dirty="0"/>
              <a:t>Open the </a:t>
            </a:r>
            <a:r>
              <a:rPr lang="en-US" dirty="0" err="1"/>
              <a:t>upf_template.yaml</a:t>
            </a:r>
            <a:endParaRPr lang="en-US" dirty="0"/>
          </a:p>
          <a:p>
            <a:pPr lvl="2"/>
            <a:r>
              <a:rPr lang="en-US" dirty="0"/>
              <a:t>Provide unique identity for each deployment with LCM rules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Life Cycle Rules</a:t>
            </a:r>
            <a:r>
              <a:rPr lang="en-US" dirty="0"/>
              <a:t> tab &gt; Create new rule</a:t>
            </a:r>
          </a:p>
          <a:p>
            <a:pPr lvl="3"/>
            <a:r>
              <a:rPr lang="en-US" dirty="0"/>
              <a:t>Define Lifecycle Phase as “</a:t>
            </a:r>
            <a:r>
              <a:rPr lang="en-US" b="1" dirty="0"/>
              <a:t>PRE_PROVISION</a:t>
            </a:r>
            <a:r>
              <a:rPr lang="en-US" dirty="0"/>
              <a:t>”</a:t>
            </a:r>
          </a:p>
          <a:p>
            <a:pPr lvl="3"/>
            <a:r>
              <a:rPr lang="en-US" dirty="0"/>
              <a:t>Service &gt; Text &gt; Set characteristic value of “_CR_SPEC” block</a:t>
            </a:r>
          </a:p>
          <a:p>
            <a:pPr lvl="3"/>
            <a:r>
              <a:rPr lang="en-US" dirty="0"/>
              <a:t>Text &gt;  Formatted text block - attached to previous block</a:t>
            </a:r>
          </a:p>
          <a:p>
            <a:pPr lvl="3"/>
            <a:r>
              <a:rPr lang="en-US" dirty="0"/>
              <a:t>Text &gt; Multi-line text block - attached to Input (String) connector of previous block</a:t>
            </a:r>
          </a:p>
          <a:p>
            <a:pPr lvl="3"/>
            <a:r>
              <a:rPr lang="en-US" dirty="0"/>
              <a:t>Paste the content of </a:t>
            </a:r>
            <a:r>
              <a:rPr lang="en-US" dirty="0" err="1"/>
              <a:t>upf_template.yaml</a:t>
            </a:r>
            <a:r>
              <a:rPr lang="en-US" dirty="0"/>
              <a:t> into the last block</a:t>
            </a:r>
          </a:p>
          <a:p>
            <a:pPr lvl="3"/>
            <a:r>
              <a:rPr lang="en-US" dirty="0"/>
              <a:t>Change</a:t>
            </a:r>
          </a:p>
          <a:p>
            <a:pPr lvl="7"/>
            <a:r>
              <a:rPr lang="en-US" b="1" dirty="0" err="1"/>
              <a:t>spec.destination.namespace</a:t>
            </a:r>
            <a:r>
              <a:rPr lang="en-US" dirty="0"/>
              <a:t> from CHANGE_ME to %s</a:t>
            </a:r>
          </a:p>
          <a:p>
            <a:pPr lvl="7"/>
            <a:r>
              <a:rPr lang="en-US" b="1" dirty="0" err="1"/>
              <a:t>spec.source.helm.values.ServiceOrder</a:t>
            </a:r>
            <a:r>
              <a:rPr lang="en-US" dirty="0"/>
              <a:t> from CHANGE_ME to %s </a:t>
            </a: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BAD7BA-6EA8-6490-C8CB-8CEFF71A3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4" r="2994"/>
          <a:stretch/>
        </p:blipFill>
        <p:spPr>
          <a:xfrm>
            <a:off x="6915958" y="5336831"/>
            <a:ext cx="704727" cy="296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32D352-CB1A-AE62-2BF3-FBCB40974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1070" y="5337415"/>
            <a:ext cx="1165420" cy="482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5965B2-61C0-3C26-E2CC-99DDEB7CA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22" y="5009182"/>
            <a:ext cx="666595" cy="655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016C0CE-AE01-D551-AAB4-F6A8074D35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584" y="3991769"/>
            <a:ext cx="1428949" cy="87642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857B134-0EF4-7837-CE5F-8E05EE244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3600"/>
          <a:stretch/>
        </p:blipFill>
        <p:spPr>
          <a:xfrm>
            <a:off x="10264570" y="5124793"/>
            <a:ext cx="1658177" cy="121221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F9C16C1-890D-59E8-627F-D6F31B96C41A}"/>
              </a:ext>
            </a:extLst>
          </p:cNvPr>
          <p:cNvCxnSpPr>
            <a:cxnSpLocks/>
            <a:stCxn id="25" idx="0"/>
          </p:cNvCxnSpPr>
          <p:nvPr/>
        </p:nvCxnSpPr>
        <p:spPr>
          <a:xfrm>
            <a:off x="9559843" y="5486895"/>
            <a:ext cx="489931" cy="85011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65C2DB05-FD61-0D73-9E99-76C23BE9C12F}"/>
              </a:ext>
            </a:extLst>
          </p:cNvPr>
          <p:cNvSpPr/>
          <p:nvPr/>
        </p:nvSpPr>
        <p:spPr>
          <a:xfrm flipV="1">
            <a:off x="9559843" y="3983242"/>
            <a:ext cx="494067" cy="2353803"/>
          </a:xfrm>
          <a:custGeom>
            <a:avLst/>
            <a:gdLst>
              <a:gd name="connsiteX0" fmla="*/ 0 w 1925444"/>
              <a:gd name="connsiteY0" fmla="*/ 2824975 h 3739375"/>
              <a:gd name="connsiteX1" fmla="*/ 1925444 w 1925444"/>
              <a:gd name="connsiteY1" fmla="*/ 0 h 3739375"/>
              <a:gd name="connsiteX2" fmla="*/ 1925444 w 1925444"/>
              <a:gd name="connsiteY2" fmla="*/ 3739375 h 3739375"/>
              <a:gd name="connsiteX3" fmla="*/ 0 w 1925444"/>
              <a:gd name="connsiteY3" fmla="*/ 2824975 h 3739375"/>
              <a:gd name="connsiteX0" fmla="*/ 0 w 1925444"/>
              <a:gd name="connsiteY0" fmla="*/ 2193073 h 3107473"/>
              <a:gd name="connsiteX1" fmla="*/ 1925444 w 1925444"/>
              <a:gd name="connsiteY1" fmla="*/ 0 h 3107473"/>
              <a:gd name="connsiteX2" fmla="*/ 1925444 w 1925444"/>
              <a:gd name="connsiteY2" fmla="*/ 3107473 h 3107473"/>
              <a:gd name="connsiteX3" fmla="*/ 0 w 1925444"/>
              <a:gd name="connsiteY3" fmla="*/ 2193073 h 3107473"/>
              <a:gd name="connsiteX0" fmla="*/ 0 w 1940312"/>
              <a:gd name="connsiteY0" fmla="*/ 2193073 h 2378927"/>
              <a:gd name="connsiteX1" fmla="*/ 1925444 w 1940312"/>
              <a:gd name="connsiteY1" fmla="*/ 0 h 2378927"/>
              <a:gd name="connsiteX2" fmla="*/ 1940312 w 1940312"/>
              <a:gd name="connsiteY2" fmla="*/ 2378927 h 2378927"/>
              <a:gd name="connsiteX3" fmla="*/ 0 w 1940312"/>
              <a:gd name="connsiteY3" fmla="*/ 2193073 h 2378927"/>
              <a:gd name="connsiteX0" fmla="*/ 0 w 1948307"/>
              <a:gd name="connsiteY0" fmla="*/ 2193073 h 2193072"/>
              <a:gd name="connsiteX1" fmla="*/ 1925444 w 1948307"/>
              <a:gd name="connsiteY1" fmla="*/ 0 h 2193072"/>
              <a:gd name="connsiteX2" fmla="*/ 1948307 w 1948307"/>
              <a:gd name="connsiteY2" fmla="*/ 1781769 h 2193072"/>
              <a:gd name="connsiteX3" fmla="*/ 0 w 1948307"/>
              <a:gd name="connsiteY3" fmla="*/ 2193073 h 2193072"/>
              <a:gd name="connsiteX0" fmla="*/ 0 w 1988283"/>
              <a:gd name="connsiteY0" fmla="*/ 2283055 h 2283055"/>
              <a:gd name="connsiteX1" fmla="*/ 1965420 w 1988283"/>
              <a:gd name="connsiteY1" fmla="*/ 0 h 2283055"/>
              <a:gd name="connsiteX2" fmla="*/ 1988283 w 1988283"/>
              <a:gd name="connsiteY2" fmla="*/ 1781769 h 2283055"/>
              <a:gd name="connsiteX3" fmla="*/ 0 w 1988283"/>
              <a:gd name="connsiteY3" fmla="*/ 2283055 h 2283055"/>
              <a:gd name="connsiteX0" fmla="*/ 0 w 1988283"/>
              <a:gd name="connsiteY0" fmla="*/ 501287 h 2582014"/>
              <a:gd name="connsiteX1" fmla="*/ 1549244 w 1988283"/>
              <a:gd name="connsiteY1" fmla="*/ 2582014 h 2582014"/>
              <a:gd name="connsiteX2" fmla="*/ 1988283 w 1988283"/>
              <a:gd name="connsiteY2" fmla="*/ 1 h 2582014"/>
              <a:gd name="connsiteX3" fmla="*/ 0 w 1988283"/>
              <a:gd name="connsiteY3" fmla="*/ 501287 h 2582014"/>
              <a:gd name="connsiteX0" fmla="*/ 0 w 2404461"/>
              <a:gd name="connsiteY0" fmla="*/ 567653 h 2648380"/>
              <a:gd name="connsiteX1" fmla="*/ 1549244 w 2404461"/>
              <a:gd name="connsiteY1" fmla="*/ 2648380 h 2648380"/>
              <a:gd name="connsiteX2" fmla="*/ 2404461 w 2404461"/>
              <a:gd name="connsiteY2" fmla="*/ 0 h 2648380"/>
              <a:gd name="connsiteX3" fmla="*/ 0 w 2404461"/>
              <a:gd name="connsiteY3" fmla="*/ 567653 h 2648380"/>
              <a:gd name="connsiteX0" fmla="*/ 0 w 2404461"/>
              <a:gd name="connsiteY0" fmla="*/ 567653 h 2948929"/>
              <a:gd name="connsiteX1" fmla="*/ 1362549 w 2404461"/>
              <a:gd name="connsiteY1" fmla="*/ 2948929 h 2948929"/>
              <a:gd name="connsiteX2" fmla="*/ 2404461 w 2404461"/>
              <a:gd name="connsiteY2" fmla="*/ 0 h 2948929"/>
              <a:gd name="connsiteX3" fmla="*/ 0 w 2404461"/>
              <a:gd name="connsiteY3" fmla="*/ 567653 h 2948929"/>
              <a:gd name="connsiteX0" fmla="*/ 0 w 1782139"/>
              <a:gd name="connsiteY0" fmla="*/ 1346348 h 3727624"/>
              <a:gd name="connsiteX1" fmla="*/ 1362549 w 1782139"/>
              <a:gd name="connsiteY1" fmla="*/ 3727624 h 3727624"/>
              <a:gd name="connsiteX2" fmla="*/ 1782139 w 1782139"/>
              <a:gd name="connsiteY2" fmla="*/ 0 h 3727624"/>
              <a:gd name="connsiteX3" fmla="*/ 0 w 1782139"/>
              <a:gd name="connsiteY3" fmla="*/ 1346348 h 372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2139" h="3727624">
                <a:moveTo>
                  <a:pt x="0" y="1346348"/>
                </a:moveTo>
                <a:lnTo>
                  <a:pt x="1362549" y="3727624"/>
                </a:lnTo>
                <a:lnTo>
                  <a:pt x="1782139" y="0"/>
                </a:lnTo>
                <a:lnTo>
                  <a:pt x="0" y="1346348"/>
                </a:lnTo>
                <a:close/>
              </a:path>
            </a:pathLst>
          </a:custGeom>
          <a:solidFill>
            <a:srgbClr val="2E669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FDBB80-71A6-98B2-6827-3314CEE065B3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9559843" y="3991769"/>
            <a:ext cx="368238" cy="149512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86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957D29-1D2D-B0AE-AC49-064EF2DAE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1F2AE-FEB0-EC4A-7107-91DDF304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UPF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41FA2-3320-FB92-D4DB-6CE271BB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A1625-96FA-6991-2884-3A61A2B1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39" y="1326287"/>
            <a:ext cx="11914121" cy="1931645"/>
          </a:xfrm>
        </p:spPr>
        <p:txBody>
          <a:bodyPr/>
          <a:lstStyle/>
          <a:p>
            <a:pPr lvl="3"/>
            <a:r>
              <a:rPr lang="en-US" dirty="0"/>
              <a:t>Lists &gt; Create list with block – attached to Variables (Array) connector of Formatted text block </a:t>
            </a:r>
          </a:p>
          <a:p>
            <a:pPr lvl="3"/>
            <a:r>
              <a:rPr lang="en-US" dirty="0"/>
              <a:t>Click the gear of the List block and remove an item</a:t>
            </a:r>
          </a:p>
          <a:p>
            <a:pPr lvl="3"/>
            <a:r>
              <a:rPr lang="en-US" dirty="0"/>
              <a:t>Create variables blocks – attached to the List block</a:t>
            </a:r>
          </a:p>
          <a:p>
            <a:pPr lvl="7"/>
            <a:r>
              <a:rPr lang="en-US" dirty="0"/>
              <a:t>Service &gt; Context &gt; Get Service Order details block</a:t>
            </a:r>
          </a:p>
          <a:p>
            <a:pPr lvl="7"/>
            <a:r>
              <a:rPr lang="en-US" dirty="0"/>
              <a:t>Service &gt; Context &gt; Get Service Order details block</a:t>
            </a:r>
          </a:p>
          <a:p>
            <a:pPr lvl="2"/>
            <a:r>
              <a:rPr lang="en-US" dirty="0"/>
              <a:t>Click “Save”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AD39D2A-A6CA-1DF7-AC3B-C20BB99A807D}"/>
              </a:ext>
            </a:extLst>
          </p:cNvPr>
          <p:cNvGrpSpPr/>
          <p:nvPr/>
        </p:nvGrpSpPr>
        <p:grpSpPr>
          <a:xfrm>
            <a:off x="7633141" y="2057056"/>
            <a:ext cx="3920980" cy="774207"/>
            <a:chOff x="7626835" y="1904102"/>
            <a:chExt cx="3920980" cy="77420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886E0CA-0658-3877-942B-9BEC03560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626835" y="1904102"/>
              <a:ext cx="1165420" cy="48271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842235B-AB7C-B258-F9A8-072EC3CDC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859727" y="2146281"/>
              <a:ext cx="1265208" cy="46115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AA2A413-7AE2-7CA0-1B22-6392655E6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99452" y="2196095"/>
              <a:ext cx="1339968" cy="21317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E49B44B-A5B6-0C28-EA1C-425971096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07847" y="2465133"/>
              <a:ext cx="1339968" cy="213176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96B380F-13DC-F00A-E50B-8F98C8E5DE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8" y="3388550"/>
            <a:ext cx="4905080" cy="2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66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CD9380-788F-D2CF-1C2B-05DD3B536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782EB-7857-D3FA-B395-A6096AE30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UPF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AEFA-275D-CBC9-87ED-A6014AC2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74E10-25B0-FFBB-9944-A45884299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3609096"/>
          </a:xfrm>
        </p:spPr>
        <p:txBody>
          <a:bodyPr/>
          <a:lstStyle/>
          <a:p>
            <a:pPr lvl="1"/>
            <a:r>
              <a:rPr lang="en-US" dirty="0"/>
              <a:t>Populate the UPF deployment IP placeholder, after the Service is active </a:t>
            </a:r>
            <a:r>
              <a:rPr lang="en-US" b="1" dirty="0"/>
              <a:t>(LCM rule 2)</a:t>
            </a:r>
            <a:endParaRPr lang="en-US" dirty="0"/>
          </a:p>
          <a:p>
            <a:pPr lvl="2"/>
            <a:r>
              <a:rPr lang="en-US" dirty="0"/>
              <a:t>Navigate to </a:t>
            </a:r>
            <a:r>
              <a:rPr lang="en-US" b="1" dirty="0"/>
              <a:t>Life Cycle Rules</a:t>
            </a:r>
            <a:r>
              <a:rPr lang="en-US" dirty="0"/>
              <a:t> tab &gt; Create new rule</a:t>
            </a:r>
          </a:p>
          <a:p>
            <a:pPr lvl="3"/>
            <a:r>
              <a:rPr lang="en-US" dirty="0"/>
              <a:t>Define Lifecycle Phase as “</a:t>
            </a:r>
            <a:r>
              <a:rPr lang="en-US" b="1" dirty="0"/>
              <a:t>AFTER_ACTIVATION</a:t>
            </a:r>
            <a:r>
              <a:rPr lang="en-US" dirty="0"/>
              <a:t>”</a:t>
            </a:r>
          </a:p>
          <a:p>
            <a:pPr lvl="3"/>
            <a:r>
              <a:rPr lang="en-US" dirty="0"/>
              <a:t>Service &gt; Text &gt; Set characteristic value of “_</a:t>
            </a:r>
            <a:r>
              <a:rPr lang="en-US" dirty="0" err="1"/>
              <a:t>ud_UPF_IP</a:t>
            </a:r>
            <a:r>
              <a:rPr lang="en-US" dirty="0"/>
              <a:t>” block</a:t>
            </a:r>
          </a:p>
          <a:p>
            <a:pPr lvl="3"/>
            <a:r>
              <a:rPr lang="en-US" dirty="0"/>
              <a:t>Operations &gt; Generic &gt; Extract a value from a JSON block – attached to previous block</a:t>
            </a:r>
          </a:p>
          <a:p>
            <a:pPr lvl="3"/>
            <a:r>
              <a:rPr lang="en-US" dirty="0"/>
              <a:t>Service &gt; Characteristics &gt; Compute Variable block – attached to </a:t>
            </a:r>
            <a:r>
              <a:rPr lang="en-US" dirty="0" err="1"/>
              <a:t>json</a:t>
            </a:r>
            <a:r>
              <a:rPr lang="en-US" dirty="0"/>
              <a:t> (text) connector of previous block</a:t>
            </a:r>
          </a:p>
          <a:p>
            <a:pPr lvl="3"/>
            <a:r>
              <a:rPr lang="en-US" dirty="0"/>
              <a:t>Service &gt; Context &gt; Get Service details block – attached to previous block</a:t>
            </a:r>
          </a:p>
          <a:p>
            <a:pPr lvl="3"/>
            <a:r>
              <a:rPr lang="en-US" dirty="0"/>
              <a:t>Text &gt;  Line of text block – fill it with the </a:t>
            </a:r>
            <a:r>
              <a:rPr lang="en-US" b="1" dirty="0"/>
              <a:t>expected characteristic name</a:t>
            </a:r>
            <a:r>
              <a:rPr lang="en-US" dirty="0"/>
              <a:t>, i.e. </a:t>
            </a:r>
            <a:r>
              <a:rPr lang="en-US" b="1" dirty="0"/>
              <a:t>Service.upf1.json</a:t>
            </a:r>
          </a:p>
          <a:p>
            <a:pPr lvl="3"/>
            <a:r>
              <a:rPr lang="en-US" dirty="0"/>
              <a:t>Text &gt;  Line of text block – fill it with the </a:t>
            </a:r>
            <a:r>
              <a:rPr lang="en-US" b="1" dirty="0"/>
              <a:t>expected JSON Path,</a:t>
            </a:r>
            <a:r>
              <a:rPr lang="en-US" dirty="0"/>
              <a:t> i.e. </a:t>
            </a:r>
            <a:r>
              <a:rPr lang="en-US" b="1" dirty="0" err="1"/>
              <a:t>status.loadBalancer.ingress</a:t>
            </a:r>
            <a:r>
              <a:rPr lang="en-US" b="1" dirty="0"/>
              <a:t>[0].</a:t>
            </a:r>
            <a:r>
              <a:rPr lang="en-US" b="1" dirty="0" err="1"/>
              <a:t>ip</a:t>
            </a:r>
            <a:r>
              <a:rPr lang="en-US" b="1" dirty="0"/>
              <a:t> – </a:t>
            </a:r>
            <a:r>
              <a:rPr lang="en-US" dirty="0"/>
              <a:t>attached to </a:t>
            </a:r>
            <a:r>
              <a:rPr lang="en-US" dirty="0" err="1"/>
              <a:t>JsonPath</a:t>
            </a:r>
            <a:r>
              <a:rPr lang="en-US" dirty="0"/>
              <a:t> (Text) connector of the extract value from JSON block</a:t>
            </a:r>
          </a:p>
          <a:p>
            <a:pPr lvl="3"/>
            <a:endParaRPr lang="en-US" b="1" dirty="0">
              <a:highlight>
                <a:srgbClr val="FFFF00"/>
              </a:highlight>
            </a:endParaRPr>
          </a:p>
          <a:p>
            <a:pPr lvl="3"/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97C375-DAF3-839B-4EF8-AAC053B19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612" y="4870230"/>
            <a:ext cx="842540" cy="2888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312BCD-A54C-13D9-04A9-6DEEBBC355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58509" y="4860810"/>
            <a:ext cx="879509" cy="2443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1580C9-DF92-B542-4CAB-00E03E2ED5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70238" y="4818136"/>
            <a:ext cx="1151512" cy="5333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C02375-2AD6-A7DF-3074-00EBEC7EC2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6256" y="4827233"/>
            <a:ext cx="2128552" cy="1714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9C9625-3FB0-E700-9F3D-BBAC643BF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9988" y="5120569"/>
            <a:ext cx="745174" cy="2939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0EE5B-7630-6C90-E007-DE2E44884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3046" y="4797540"/>
            <a:ext cx="794166" cy="3132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DDB298-6694-DB1A-E177-C0C980170B22}"/>
              </a:ext>
            </a:extLst>
          </p:cNvPr>
          <p:cNvSpPr txBox="1"/>
          <p:nvPr/>
        </p:nvSpPr>
        <p:spPr>
          <a:xfrm>
            <a:off x="6041070" y="6028458"/>
            <a:ext cx="2296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$.</a:t>
            </a:r>
            <a:r>
              <a:rPr lang="en-GB" sz="1200" dirty="0" err="1"/>
              <a:t>status.loadBalancer.ingress</a:t>
            </a:r>
            <a:r>
              <a:rPr lang="en-GB" sz="1200" dirty="0"/>
              <a:t>[0].</a:t>
            </a:r>
            <a:r>
              <a:rPr lang="en-GB" sz="1200" dirty="0" err="1"/>
              <a:t>ip</a:t>
            </a:r>
            <a:endParaRPr lang="el-GR" sz="12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0380CE98-EEFE-C681-7239-760F688F3F9F}"/>
              </a:ext>
            </a:extLst>
          </p:cNvPr>
          <p:cNvSpPr/>
          <p:nvPr/>
        </p:nvSpPr>
        <p:spPr>
          <a:xfrm rot="19165361">
            <a:off x="7110089" y="5651591"/>
            <a:ext cx="792096" cy="1710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9594F536-ED24-F66F-01D5-4F7D66D25920}"/>
              </a:ext>
            </a:extLst>
          </p:cNvPr>
          <p:cNvSpPr/>
          <p:nvPr/>
        </p:nvSpPr>
        <p:spPr>
          <a:xfrm rot="16200000">
            <a:off x="10683730" y="5473605"/>
            <a:ext cx="792096" cy="1710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01539E-7D06-2D96-7556-89A581EBB8C1}"/>
              </a:ext>
            </a:extLst>
          </p:cNvPr>
          <p:cNvSpPr txBox="1"/>
          <p:nvPr/>
        </p:nvSpPr>
        <p:spPr>
          <a:xfrm>
            <a:off x="10425890" y="6007414"/>
            <a:ext cx="1245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Service.upf1.json</a:t>
            </a:r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1537583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0145E8-3BE7-189F-1FD2-A3C67E8C8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2CA6-48D7-3C31-647C-C6DF20614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Design the 5G Core Resource Facing Service Specification (RFSS)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EE1710-C5C1-F852-8018-6E596BCE6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AD9E9-6CBB-AACD-10DA-16476CA3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3" name="Picture Placeholder 12" descr="A colorful rectangles in a room&#10;&#10;Description automatically generated">
            <a:extLst>
              <a:ext uri="{FF2B5EF4-FFF2-40B4-BE49-F238E27FC236}">
                <a16:creationId xmlns:a16="http://schemas.microsoft.com/office/drawing/2014/main" id="{7D4A5C8D-D7D0-B62C-DC34-71719C8CA3F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269438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515E3-EC67-C2A7-9EA0-E89D61A6B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3A28D-8515-5F4D-A9EC-076AD285A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Core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F5883-0BA6-423F-AE22-7FCB624A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68855-990E-97E2-A503-A51398708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Create a Service Specification for deploying the remaining 5G Core</a:t>
            </a:r>
          </a:p>
          <a:p>
            <a:pPr lvl="2"/>
            <a:r>
              <a:rPr lang="en-US" dirty="0"/>
              <a:t>Navigate to the </a:t>
            </a:r>
            <a:r>
              <a:rPr lang="en-US" b="1" dirty="0"/>
              <a:t>Manage Services tab</a:t>
            </a:r>
            <a:r>
              <a:rPr lang="en-US" dirty="0"/>
              <a:t> &gt; </a:t>
            </a:r>
            <a:r>
              <a:rPr lang="en-US" b="1" dirty="0"/>
              <a:t>Service Specifications</a:t>
            </a:r>
            <a:r>
              <a:rPr lang="en-US" dirty="0"/>
              <a:t> &gt; </a:t>
            </a:r>
            <a:r>
              <a:rPr lang="en-US" b="1" dirty="0"/>
              <a:t>New Service Specification</a:t>
            </a:r>
          </a:p>
          <a:p>
            <a:pPr lvl="1"/>
            <a:r>
              <a:rPr lang="en-US" dirty="0"/>
              <a:t>Populate 5G Core Service Specification with user information</a:t>
            </a:r>
          </a:p>
          <a:p>
            <a:pPr lvl="2"/>
            <a:r>
              <a:rPr lang="en-US" dirty="0"/>
              <a:t>Provide the Name field and click Submit</a:t>
            </a:r>
          </a:p>
          <a:p>
            <a:pPr lvl="2"/>
            <a:r>
              <a:rPr lang="en-US" b="1" dirty="0"/>
              <a:t>core_{</a:t>
            </a:r>
            <a:r>
              <a:rPr lang="en-US" b="1" dirty="0" err="1"/>
              <a:t>account_username</a:t>
            </a:r>
            <a:r>
              <a:rPr lang="en-US" b="1" dirty="0"/>
              <a:t>}</a:t>
            </a:r>
            <a:r>
              <a:rPr lang="en-US" dirty="0"/>
              <a:t>, e.g. core_hackfestuser1</a:t>
            </a:r>
          </a:p>
          <a:p>
            <a:pPr lvl="1"/>
            <a:r>
              <a:rPr lang="en-US" dirty="0"/>
              <a:t>Declare that 5G Core Service Specification will use </a:t>
            </a:r>
            <a:r>
              <a:rPr lang="en-US" dirty="0" err="1"/>
              <a:t>ArgoCD</a:t>
            </a:r>
            <a:r>
              <a:rPr lang="en-US" dirty="0"/>
              <a:t> Application for deployment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Resource Specification Relationships</a:t>
            </a:r>
            <a:r>
              <a:rPr lang="en-US" dirty="0"/>
              <a:t> tab</a:t>
            </a:r>
          </a:p>
          <a:p>
            <a:pPr lvl="2"/>
            <a:r>
              <a:rPr lang="en-US" dirty="0"/>
              <a:t>Assign </a:t>
            </a:r>
            <a:r>
              <a:rPr lang="en-US" b="1" dirty="0"/>
              <a:t>Application@argoproj.io/v1alpha1@pnet-k8s-cluster@https://10.1.6.65:6443/</a:t>
            </a:r>
          </a:p>
          <a:p>
            <a:pPr lvl="2"/>
            <a:r>
              <a:rPr lang="en-US" dirty="0"/>
              <a:t>Observe the change to </a:t>
            </a:r>
            <a:r>
              <a:rPr lang="en-US" dirty="0" err="1"/>
              <a:t>ResourceFacingServiceSpecification</a:t>
            </a:r>
            <a:r>
              <a:rPr lang="en-US" dirty="0"/>
              <a:t> (top left)</a:t>
            </a:r>
          </a:p>
          <a:p>
            <a:pPr lvl="2"/>
            <a:endParaRPr lang="en-US" dirty="0"/>
          </a:p>
          <a:p>
            <a:pPr lvl="1"/>
            <a:endParaRPr lang="en-US" b="1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01961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B4322-B2C1-F066-3E0C-3FD1EC291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E522E-480B-3F1D-663A-14BC9DD6F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Core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BBF6A8-8357-D0E8-407C-E86C57314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B767-6A57-0E12-BCA2-B45B57690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Map the lifecycle of </a:t>
            </a:r>
            <a:r>
              <a:rPr lang="en-US" dirty="0" err="1"/>
              <a:t>ArgoCD</a:t>
            </a:r>
            <a:r>
              <a:rPr lang="en-US" dirty="0"/>
              <a:t> Application (e.g., Progressing, Healthy) to TMF Resource State (e.g. reserved, active)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Service Specification Characteristics</a:t>
            </a:r>
            <a:r>
              <a:rPr lang="en-US" dirty="0"/>
              <a:t> tab</a:t>
            </a:r>
          </a:p>
          <a:p>
            <a:pPr lvl="2"/>
            <a:r>
              <a:rPr lang="en-US" dirty="0"/>
              <a:t>Edit the characteristics below:</a:t>
            </a:r>
          </a:p>
          <a:p>
            <a:pPr lvl="3"/>
            <a:r>
              <a:rPr lang="en-US" b="1" dirty="0"/>
              <a:t>_CR_CHECK_FIELD </a:t>
            </a:r>
            <a:r>
              <a:rPr lang="en-US" dirty="0"/>
              <a:t>(Value = </a:t>
            </a:r>
            <a:r>
              <a:rPr lang="en-US" dirty="0" err="1"/>
              <a:t>status.health.status</a:t>
            </a:r>
            <a:r>
              <a:rPr lang="en-US" dirty="0"/>
              <a:t>)</a:t>
            </a:r>
          </a:p>
          <a:p>
            <a:pPr lvl="3"/>
            <a:r>
              <a:rPr lang="en-US" b="1" dirty="0"/>
              <a:t>_CR_CHECKVAL_AVAILABLE </a:t>
            </a:r>
            <a:r>
              <a:rPr lang="en-US" dirty="0"/>
              <a:t>(Value = Healthy)</a:t>
            </a:r>
          </a:p>
          <a:p>
            <a:pPr lvl="3"/>
            <a:r>
              <a:rPr lang="en-US" b="1" dirty="0"/>
              <a:t>_CR_CHECKVAL_RESERVED </a:t>
            </a:r>
            <a:r>
              <a:rPr lang="en-US" dirty="0"/>
              <a:t>(Value = Progressing)</a:t>
            </a:r>
          </a:p>
          <a:p>
            <a:pPr lvl="3"/>
            <a:r>
              <a:rPr lang="en-US" b="1" dirty="0"/>
              <a:t>_CR_CHECKVAL_STANDBY </a:t>
            </a:r>
            <a:r>
              <a:rPr lang="en-US" dirty="0"/>
              <a:t>(Value = Progressing)</a:t>
            </a:r>
          </a:p>
          <a:p>
            <a:pPr lvl="3"/>
            <a:r>
              <a:rPr lang="en-US" b="1" dirty="0"/>
              <a:t>_CR_CHECKVAL_UNKNOWN </a:t>
            </a:r>
            <a:r>
              <a:rPr lang="en-US" dirty="0"/>
              <a:t>(Value = Missing)</a:t>
            </a:r>
          </a:p>
          <a:p>
            <a:pPr lvl="2"/>
            <a:endParaRPr lang="en-US" dirty="0"/>
          </a:p>
          <a:p>
            <a:pPr lvl="1"/>
            <a:endParaRPr lang="en-US" b="1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A0945-1CCB-2ACF-0BE2-BEE9F1019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4684838"/>
            <a:ext cx="7292196" cy="165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683BA2-E501-7EDE-E370-621E2C79D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72" y="2647859"/>
            <a:ext cx="1050168" cy="4408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3D638A-59C8-8F0A-EB50-1FAE65072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5794" y="1976296"/>
            <a:ext cx="3908327" cy="1849452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5CCF2B-A8BE-154E-9CC5-6FE5C938B9B4}"/>
              </a:ext>
            </a:extLst>
          </p:cNvPr>
          <p:cNvSpPr/>
          <p:nvPr/>
        </p:nvSpPr>
        <p:spPr>
          <a:xfrm flipV="1">
            <a:off x="6822616" y="1986150"/>
            <a:ext cx="815194" cy="1679039"/>
          </a:xfrm>
          <a:custGeom>
            <a:avLst/>
            <a:gdLst>
              <a:gd name="connsiteX0" fmla="*/ 0 w 1925444"/>
              <a:gd name="connsiteY0" fmla="*/ 2824975 h 3739375"/>
              <a:gd name="connsiteX1" fmla="*/ 1925444 w 1925444"/>
              <a:gd name="connsiteY1" fmla="*/ 0 h 3739375"/>
              <a:gd name="connsiteX2" fmla="*/ 1925444 w 1925444"/>
              <a:gd name="connsiteY2" fmla="*/ 3739375 h 3739375"/>
              <a:gd name="connsiteX3" fmla="*/ 0 w 1925444"/>
              <a:gd name="connsiteY3" fmla="*/ 2824975 h 3739375"/>
              <a:gd name="connsiteX0" fmla="*/ 0 w 1925444"/>
              <a:gd name="connsiteY0" fmla="*/ 2193073 h 3107473"/>
              <a:gd name="connsiteX1" fmla="*/ 1925444 w 1925444"/>
              <a:gd name="connsiteY1" fmla="*/ 0 h 3107473"/>
              <a:gd name="connsiteX2" fmla="*/ 1925444 w 1925444"/>
              <a:gd name="connsiteY2" fmla="*/ 3107473 h 3107473"/>
              <a:gd name="connsiteX3" fmla="*/ 0 w 1925444"/>
              <a:gd name="connsiteY3" fmla="*/ 2193073 h 3107473"/>
              <a:gd name="connsiteX0" fmla="*/ 0 w 1940312"/>
              <a:gd name="connsiteY0" fmla="*/ 2193073 h 2378927"/>
              <a:gd name="connsiteX1" fmla="*/ 1925444 w 1940312"/>
              <a:gd name="connsiteY1" fmla="*/ 0 h 2378927"/>
              <a:gd name="connsiteX2" fmla="*/ 1940312 w 1940312"/>
              <a:gd name="connsiteY2" fmla="*/ 2378927 h 2378927"/>
              <a:gd name="connsiteX3" fmla="*/ 0 w 1940312"/>
              <a:gd name="connsiteY3" fmla="*/ 2193073 h 2378927"/>
              <a:gd name="connsiteX0" fmla="*/ 0 w 1948307"/>
              <a:gd name="connsiteY0" fmla="*/ 2193073 h 2193072"/>
              <a:gd name="connsiteX1" fmla="*/ 1925444 w 1948307"/>
              <a:gd name="connsiteY1" fmla="*/ 0 h 2193072"/>
              <a:gd name="connsiteX2" fmla="*/ 1948307 w 1948307"/>
              <a:gd name="connsiteY2" fmla="*/ 1781769 h 2193072"/>
              <a:gd name="connsiteX3" fmla="*/ 0 w 1948307"/>
              <a:gd name="connsiteY3" fmla="*/ 2193073 h 2193072"/>
              <a:gd name="connsiteX0" fmla="*/ 0 w 1988283"/>
              <a:gd name="connsiteY0" fmla="*/ 2283055 h 2283055"/>
              <a:gd name="connsiteX1" fmla="*/ 1965420 w 1988283"/>
              <a:gd name="connsiteY1" fmla="*/ 0 h 2283055"/>
              <a:gd name="connsiteX2" fmla="*/ 1988283 w 1988283"/>
              <a:gd name="connsiteY2" fmla="*/ 1781769 h 2283055"/>
              <a:gd name="connsiteX3" fmla="*/ 0 w 1988283"/>
              <a:gd name="connsiteY3" fmla="*/ 2283055 h 2283055"/>
              <a:gd name="connsiteX0" fmla="*/ 0 w 1988283"/>
              <a:gd name="connsiteY0" fmla="*/ 501287 h 2582014"/>
              <a:gd name="connsiteX1" fmla="*/ 1549244 w 1988283"/>
              <a:gd name="connsiteY1" fmla="*/ 2582014 h 2582014"/>
              <a:gd name="connsiteX2" fmla="*/ 1988283 w 1988283"/>
              <a:gd name="connsiteY2" fmla="*/ 1 h 2582014"/>
              <a:gd name="connsiteX3" fmla="*/ 0 w 1988283"/>
              <a:gd name="connsiteY3" fmla="*/ 501287 h 2582014"/>
              <a:gd name="connsiteX0" fmla="*/ 0 w 2404461"/>
              <a:gd name="connsiteY0" fmla="*/ 567653 h 2648380"/>
              <a:gd name="connsiteX1" fmla="*/ 1549244 w 2404461"/>
              <a:gd name="connsiteY1" fmla="*/ 2648380 h 2648380"/>
              <a:gd name="connsiteX2" fmla="*/ 2404461 w 2404461"/>
              <a:gd name="connsiteY2" fmla="*/ 0 h 2648380"/>
              <a:gd name="connsiteX3" fmla="*/ 0 w 2404461"/>
              <a:gd name="connsiteY3" fmla="*/ 567653 h 2648380"/>
              <a:gd name="connsiteX0" fmla="*/ 0 w 2404461"/>
              <a:gd name="connsiteY0" fmla="*/ 567653 h 2948929"/>
              <a:gd name="connsiteX1" fmla="*/ 1362549 w 2404461"/>
              <a:gd name="connsiteY1" fmla="*/ 2948929 h 2948929"/>
              <a:gd name="connsiteX2" fmla="*/ 2404461 w 2404461"/>
              <a:gd name="connsiteY2" fmla="*/ 0 h 2948929"/>
              <a:gd name="connsiteX3" fmla="*/ 0 w 2404461"/>
              <a:gd name="connsiteY3" fmla="*/ 567653 h 2948929"/>
              <a:gd name="connsiteX0" fmla="*/ 0 w 1782139"/>
              <a:gd name="connsiteY0" fmla="*/ 1346348 h 3727624"/>
              <a:gd name="connsiteX1" fmla="*/ 1362549 w 1782139"/>
              <a:gd name="connsiteY1" fmla="*/ 3727624 h 3727624"/>
              <a:gd name="connsiteX2" fmla="*/ 1782139 w 1782139"/>
              <a:gd name="connsiteY2" fmla="*/ 0 h 3727624"/>
              <a:gd name="connsiteX3" fmla="*/ 0 w 1782139"/>
              <a:gd name="connsiteY3" fmla="*/ 1346348 h 3727624"/>
              <a:gd name="connsiteX0" fmla="*/ 0 w 1782139"/>
              <a:gd name="connsiteY0" fmla="*/ 1346348 h 2798842"/>
              <a:gd name="connsiteX1" fmla="*/ 1489340 w 1782139"/>
              <a:gd name="connsiteY1" fmla="*/ 2798842 h 2798842"/>
              <a:gd name="connsiteX2" fmla="*/ 1782139 w 1782139"/>
              <a:gd name="connsiteY2" fmla="*/ 0 h 2798842"/>
              <a:gd name="connsiteX3" fmla="*/ 0 w 1782139"/>
              <a:gd name="connsiteY3" fmla="*/ 1346348 h 2798842"/>
              <a:gd name="connsiteX0" fmla="*/ 0 w 1563137"/>
              <a:gd name="connsiteY0" fmla="*/ 1206533 h 2659027"/>
              <a:gd name="connsiteX1" fmla="*/ 1489340 w 1563137"/>
              <a:gd name="connsiteY1" fmla="*/ 2659027 h 2659027"/>
              <a:gd name="connsiteX2" fmla="*/ 1563137 w 1563137"/>
              <a:gd name="connsiteY2" fmla="*/ 0 h 2659027"/>
              <a:gd name="connsiteX3" fmla="*/ 0 w 1563137"/>
              <a:gd name="connsiteY3" fmla="*/ 1206533 h 2659027"/>
              <a:gd name="connsiteX0" fmla="*/ 0 w 1505505"/>
              <a:gd name="connsiteY0" fmla="*/ 1206533 h 2659027"/>
              <a:gd name="connsiteX1" fmla="*/ 1489340 w 1505505"/>
              <a:gd name="connsiteY1" fmla="*/ 2659027 h 2659027"/>
              <a:gd name="connsiteX2" fmla="*/ 1505505 w 1505505"/>
              <a:gd name="connsiteY2" fmla="*/ 0 h 2659027"/>
              <a:gd name="connsiteX3" fmla="*/ 0 w 1505505"/>
              <a:gd name="connsiteY3" fmla="*/ 1206533 h 2659027"/>
              <a:gd name="connsiteX0" fmla="*/ 0 w 1490005"/>
              <a:gd name="connsiteY0" fmla="*/ 1206533 h 2659027"/>
              <a:gd name="connsiteX1" fmla="*/ 1489340 w 1490005"/>
              <a:gd name="connsiteY1" fmla="*/ 2659027 h 2659027"/>
              <a:gd name="connsiteX2" fmla="*/ 1470925 w 1490005"/>
              <a:gd name="connsiteY2" fmla="*/ 0 h 2659027"/>
              <a:gd name="connsiteX3" fmla="*/ 0 w 1490005"/>
              <a:gd name="connsiteY3" fmla="*/ 1206533 h 265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005" h="2659027">
                <a:moveTo>
                  <a:pt x="0" y="1206533"/>
                </a:moveTo>
                <a:lnTo>
                  <a:pt x="1489340" y="2659027"/>
                </a:lnTo>
                <a:cubicBezTo>
                  <a:pt x="1494728" y="1772685"/>
                  <a:pt x="1465537" y="886342"/>
                  <a:pt x="1470925" y="0"/>
                </a:cubicBezTo>
                <a:lnTo>
                  <a:pt x="0" y="1206533"/>
                </a:lnTo>
                <a:close/>
              </a:path>
            </a:pathLst>
          </a:custGeom>
          <a:solidFill>
            <a:srgbClr val="2E669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51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1A4C5-4576-C24C-57C5-26E227EC83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2938-48E0-5344-13D1-5354E3E0C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Core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6E441-20F9-E59B-78D8-A718B605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785EA-B738-DF5B-4815-8B897E333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Create a placeholder for the UPF location (known after the UPF is deployed)</a:t>
            </a:r>
          </a:p>
          <a:p>
            <a:pPr lvl="2"/>
            <a:r>
              <a:rPr lang="en-US" dirty="0"/>
              <a:t>Remain at </a:t>
            </a:r>
            <a:r>
              <a:rPr lang="en-US" b="1" dirty="0"/>
              <a:t>Service Specification Characteristics</a:t>
            </a:r>
            <a:r>
              <a:rPr lang="en-US" dirty="0"/>
              <a:t> tab</a:t>
            </a:r>
          </a:p>
          <a:p>
            <a:pPr lvl="2"/>
            <a:r>
              <a:rPr lang="en-US" dirty="0"/>
              <a:t>Create new characteristic</a:t>
            </a:r>
          </a:p>
          <a:p>
            <a:pPr lvl="3"/>
            <a:r>
              <a:rPr lang="en-US" dirty="0"/>
              <a:t>Name</a:t>
            </a:r>
            <a:r>
              <a:rPr lang="en-US" b="1" dirty="0"/>
              <a:t> = _</a:t>
            </a:r>
            <a:r>
              <a:rPr lang="en-US" b="1" dirty="0" err="1"/>
              <a:t>ud_UPF_location</a:t>
            </a:r>
            <a:endParaRPr lang="en-US" dirty="0"/>
          </a:p>
          <a:p>
            <a:pPr lvl="3"/>
            <a:r>
              <a:rPr lang="en-US" dirty="0"/>
              <a:t>Value Type</a:t>
            </a:r>
            <a:r>
              <a:rPr lang="en-US" b="1" dirty="0"/>
              <a:t> = TEXT</a:t>
            </a:r>
          </a:p>
          <a:p>
            <a:pPr lvl="3"/>
            <a:r>
              <a:rPr lang="en-US" dirty="0"/>
              <a:t>Configurable = true</a:t>
            </a:r>
          </a:p>
          <a:p>
            <a:pPr lvl="2"/>
            <a:r>
              <a:rPr lang="en-US" dirty="0"/>
              <a:t>Validate that it appears in the Characteristics list</a:t>
            </a:r>
          </a:p>
          <a:p>
            <a:pPr lvl="1"/>
            <a:endParaRPr lang="en-US" b="1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B36F3-477B-C899-DBC4-B315B0FD7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8" y="4160672"/>
            <a:ext cx="4945156" cy="230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31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F74E8-0BF0-0B07-269A-48E672BAF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AD0B3-3DF8-BA87-4F45-57C1763BC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Core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E12D5-A9FB-8AA0-EB1A-69A197621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7920B-996A-9412-0A95-502E878F5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1672318"/>
          </a:xfrm>
        </p:spPr>
        <p:txBody>
          <a:bodyPr/>
          <a:lstStyle/>
          <a:p>
            <a:pPr lvl="1"/>
            <a:r>
              <a:rPr lang="en-US" dirty="0"/>
              <a:t>Provide the template that </a:t>
            </a:r>
            <a:r>
              <a:rPr lang="en-US" dirty="0" err="1"/>
              <a:t>ArgoCD</a:t>
            </a:r>
            <a:r>
              <a:rPr lang="en-US" dirty="0"/>
              <a:t> will use to deploy the remaining 5G Core </a:t>
            </a:r>
            <a:r>
              <a:rPr lang="en-US" b="1" dirty="0"/>
              <a:t>(LCM rule)</a:t>
            </a:r>
          </a:p>
          <a:p>
            <a:pPr lvl="2"/>
            <a:r>
              <a:rPr lang="en-US" dirty="0"/>
              <a:t>Open the </a:t>
            </a:r>
            <a:r>
              <a:rPr lang="en-US" dirty="0" err="1"/>
              <a:t>core_template.yaml</a:t>
            </a:r>
            <a:endParaRPr lang="en-US" dirty="0"/>
          </a:p>
          <a:p>
            <a:pPr lvl="2"/>
            <a:r>
              <a:rPr lang="en-US" dirty="0"/>
              <a:t>Provide unique identity for each deployment with LCM rules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Life Cycle Rules</a:t>
            </a:r>
            <a:r>
              <a:rPr lang="en-US" dirty="0"/>
              <a:t> tab &gt; Create new rule</a:t>
            </a:r>
          </a:p>
          <a:p>
            <a:pPr lvl="3"/>
            <a:r>
              <a:rPr lang="en-US" dirty="0"/>
              <a:t>Define Lifecycle Phase as “</a:t>
            </a:r>
            <a:r>
              <a:rPr lang="en-US" b="1" dirty="0"/>
              <a:t>PRE_PROVISION</a:t>
            </a:r>
            <a:r>
              <a:rPr lang="en-US" dirty="0"/>
              <a:t>”</a:t>
            </a:r>
          </a:p>
          <a:p>
            <a:pPr lvl="3"/>
            <a:r>
              <a:rPr lang="en-US" dirty="0"/>
              <a:t>Service &gt; Text &gt; Set characteristic value of “_CR_SPEC” block</a:t>
            </a:r>
          </a:p>
          <a:p>
            <a:pPr lvl="3"/>
            <a:r>
              <a:rPr lang="en-US" dirty="0"/>
              <a:t>Text &gt;  Formatted text block - attached to previous block</a:t>
            </a:r>
          </a:p>
          <a:p>
            <a:pPr lvl="3"/>
            <a:r>
              <a:rPr lang="en-US" dirty="0"/>
              <a:t>Text &gt; Multi-line text block - attached to Input (String) connector of previous block</a:t>
            </a:r>
          </a:p>
          <a:p>
            <a:pPr lvl="3"/>
            <a:r>
              <a:rPr lang="en-US" dirty="0"/>
              <a:t>Paste the content of </a:t>
            </a:r>
            <a:r>
              <a:rPr lang="en-US" dirty="0" err="1"/>
              <a:t>core_template.yaml</a:t>
            </a:r>
            <a:r>
              <a:rPr lang="en-US" dirty="0"/>
              <a:t> into the last block</a:t>
            </a:r>
          </a:p>
          <a:p>
            <a:pPr lvl="3"/>
            <a:r>
              <a:rPr lang="en-US" dirty="0"/>
              <a:t>Change</a:t>
            </a:r>
          </a:p>
          <a:p>
            <a:pPr lvl="7"/>
            <a:r>
              <a:rPr lang="en-US" b="1" dirty="0" err="1"/>
              <a:t>spec.destination.namespace</a:t>
            </a:r>
            <a:r>
              <a:rPr lang="en-US" dirty="0"/>
              <a:t> from CHANGE_ME to %s</a:t>
            </a:r>
          </a:p>
          <a:p>
            <a:pPr lvl="7"/>
            <a:r>
              <a:rPr lang="en-US" b="1" dirty="0"/>
              <a:t>spec.source.helm.values.upfs.upf1.upfSvcIp</a:t>
            </a:r>
            <a:r>
              <a:rPr lang="en-US" dirty="0"/>
              <a:t> from CHANGE_ME to %s</a:t>
            </a:r>
          </a:p>
          <a:p>
            <a:pPr lvl="7"/>
            <a:r>
              <a:rPr lang="en-US" b="1" dirty="0" err="1"/>
              <a:t>spec.source.helm.values.ServiceOrder</a:t>
            </a:r>
            <a:r>
              <a:rPr lang="en-US" dirty="0"/>
              <a:t> from CHANGE_ME to %s </a:t>
            </a:r>
          </a:p>
          <a:p>
            <a:pPr marL="684000" lvl="3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A95769-7A43-82F5-2CAA-972B4C96C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" b="592"/>
          <a:stretch/>
        </p:blipFill>
        <p:spPr>
          <a:xfrm>
            <a:off x="6915958" y="5336831"/>
            <a:ext cx="704727" cy="2967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7CF163-EE51-29F4-918C-2AC7AF1C2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1070" y="5337415"/>
            <a:ext cx="1165420" cy="482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097545-A343-F4CD-34E9-79496B43A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4622" y="5009182"/>
            <a:ext cx="666595" cy="6552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0E2553-0B38-E151-C69E-B9C312558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4886" y="3958349"/>
            <a:ext cx="1118826" cy="6862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BEC84D-CED3-BB32-5907-171899316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9541"/>
          <a:stretch/>
        </p:blipFill>
        <p:spPr>
          <a:xfrm>
            <a:off x="10110795" y="4855292"/>
            <a:ext cx="1293786" cy="94582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2ABF0F5-3040-35F9-7114-D4A6289C1163}"/>
              </a:ext>
            </a:extLst>
          </p:cNvPr>
          <p:cNvCxnSpPr>
            <a:cxnSpLocks/>
            <a:stCxn id="25" idx="0"/>
          </p:cNvCxnSpPr>
          <p:nvPr/>
        </p:nvCxnSpPr>
        <p:spPr>
          <a:xfrm>
            <a:off x="9559843" y="5486895"/>
            <a:ext cx="489931" cy="850111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E5CAE0B-038D-9D40-D1C3-4462F006B0DC}"/>
              </a:ext>
            </a:extLst>
          </p:cNvPr>
          <p:cNvSpPr/>
          <p:nvPr/>
        </p:nvSpPr>
        <p:spPr>
          <a:xfrm flipV="1">
            <a:off x="9559843" y="3983242"/>
            <a:ext cx="494067" cy="2353803"/>
          </a:xfrm>
          <a:custGeom>
            <a:avLst/>
            <a:gdLst>
              <a:gd name="connsiteX0" fmla="*/ 0 w 1925444"/>
              <a:gd name="connsiteY0" fmla="*/ 2824975 h 3739375"/>
              <a:gd name="connsiteX1" fmla="*/ 1925444 w 1925444"/>
              <a:gd name="connsiteY1" fmla="*/ 0 h 3739375"/>
              <a:gd name="connsiteX2" fmla="*/ 1925444 w 1925444"/>
              <a:gd name="connsiteY2" fmla="*/ 3739375 h 3739375"/>
              <a:gd name="connsiteX3" fmla="*/ 0 w 1925444"/>
              <a:gd name="connsiteY3" fmla="*/ 2824975 h 3739375"/>
              <a:gd name="connsiteX0" fmla="*/ 0 w 1925444"/>
              <a:gd name="connsiteY0" fmla="*/ 2193073 h 3107473"/>
              <a:gd name="connsiteX1" fmla="*/ 1925444 w 1925444"/>
              <a:gd name="connsiteY1" fmla="*/ 0 h 3107473"/>
              <a:gd name="connsiteX2" fmla="*/ 1925444 w 1925444"/>
              <a:gd name="connsiteY2" fmla="*/ 3107473 h 3107473"/>
              <a:gd name="connsiteX3" fmla="*/ 0 w 1925444"/>
              <a:gd name="connsiteY3" fmla="*/ 2193073 h 3107473"/>
              <a:gd name="connsiteX0" fmla="*/ 0 w 1940312"/>
              <a:gd name="connsiteY0" fmla="*/ 2193073 h 2378927"/>
              <a:gd name="connsiteX1" fmla="*/ 1925444 w 1940312"/>
              <a:gd name="connsiteY1" fmla="*/ 0 h 2378927"/>
              <a:gd name="connsiteX2" fmla="*/ 1940312 w 1940312"/>
              <a:gd name="connsiteY2" fmla="*/ 2378927 h 2378927"/>
              <a:gd name="connsiteX3" fmla="*/ 0 w 1940312"/>
              <a:gd name="connsiteY3" fmla="*/ 2193073 h 2378927"/>
              <a:gd name="connsiteX0" fmla="*/ 0 w 1948307"/>
              <a:gd name="connsiteY0" fmla="*/ 2193073 h 2193072"/>
              <a:gd name="connsiteX1" fmla="*/ 1925444 w 1948307"/>
              <a:gd name="connsiteY1" fmla="*/ 0 h 2193072"/>
              <a:gd name="connsiteX2" fmla="*/ 1948307 w 1948307"/>
              <a:gd name="connsiteY2" fmla="*/ 1781769 h 2193072"/>
              <a:gd name="connsiteX3" fmla="*/ 0 w 1948307"/>
              <a:gd name="connsiteY3" fmla="*/ 2193073 h 2193072"/>
              <a:gd name="connsiteX0" fmla="*/ 0 w 1988283"/>
              <a:gd name="connsiteY0" fmla="*/ 2283055 h 2283055"/>
              <a:gd name="connsiteX1" fmla="*/ 1965420 w 1988283"/>
              <a:gd name="connsiteY1" fmla="*/ 0 h 2283055"/>
              <a:gd name="connsiteX2" fmla="*/ 1988283 w 1988283"/>
              <a:gd name="connsiteY2" fmla="*/ 1781769 h 2283055"/>
              <a:gd name="connsiteX3" fmla="*/ 0 w 1988283"/>
              <a:gd name="connsiteY3" fmla="*/ 2283055 h 2283055"/>
              <a:gd name="connsiteX0" fmla="*/ 0 w 1988283"/>
              <a:gd name="connsiteY0" fmla="*/ 501287 h 2582014"/>
              <a:gd name="connsiteX1" fmla="*/ 1549244 w 1988283"/>
              <a:gd name="connsiteY1" fmla="*/ 2582014 h 2582014"/>
              <a:gd name="connsiteX2" fmla="*/ 1988283 w 1988283"/>
              <a:gd name="connsiteY2" fmla="*/ 1 h 2582014"/>
              <a:gd name="connsiteX3" fmla="*/ 0 w 1988283"/>
              <a:gd name="connsiteY3" fmla="*/ 501287 h 2582014"/>
              <a:gd name="connsiteX0" fmla="*/ 0 w 2404461"/>
              <a:gd name="connsiteY0" fmla="*/ 567653 h 2648380"/>
              <a:gd name="connsiteX1" fmla="*/ 1549244 w 2404461"/>
              <a:gd name="connsiteY1" fmla="*/ 2648380 h 2648380"/>
              <a:gd name="connsiteX2" fmla="*/ 2404461 w 2404461"/>
              <a:gd name="connsiteY2" fmla="*/ 0 h 2648380"/>
              <a:gd name="connsiteX3" fmla="*/ 0 w 2404461"/>
              <a:gd name="connsiteY3" fmla="*/ 567653 h 2648380"/>
              <a:gd name="connsiteX0" fmla="*/ 0 w 2404461"/>
              <a:gd name="connsiteY0" fmla="*/ 567653 h 2948929"/>
              <a:gd name="connsiteX1" fmla="*/ 1362549 w 2404461"/>
              <a:gd name="connsiteY1" fmla="*/ 2948929 h 2948929"/>
              <a:gd name="connsiteX2" fmla="*/ 2404461 w 2404461"/>
              <a:gd name="connsiteY2" fmla="*/ 0 h 2948929"/>
              <a:gd name="connsiteX3" fmla="*/ 0 w 2404461"/>
              <a:gd name="connsiteY3" fmla="*/ 567653 h 2948929"/>
              <a:gd name="connsiteX0" fmla="*/ 0 w 1782139"/>
              <a:gd name="connsiteY0" fmla="*/ 1346348 h 3727624"/>
              <a:gd name="connsiteX1" fmla="*/ 1362549 w 1782139"/>
              <a:gd name="connsiteY1" fmla="*/ 3727624 h 3727624"/>
              <a:gd name="connsiteX2" fmla="*/ 1782139 w 1782139"/>
              <a:gd name="connsiteY2" fmla="*/ 0 h 3727624"/>
              <a:gd name="connsiteX3" fmla="*/ 0 w 1782139"/>
              <a:gd name="connsiteY3" fmla="*/ 1346348 h 3727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82139" h="3727624">
                <a:moveTo>
                  <a:pt x="0" y="1346348"/>
                </a:moveTo>
                <a:lnTo>
                  <a:pt x="1362549" y="3727624"/>
                </a:lnTo>
                <a:lnTo>
                  <a:pt x="1782139" y="0"/>
                </a:lnTo>
                <a:lnTo>
                  <a:pt x="0" y="1346348"/>
                </a:lnTo>
                <a:close/>
              </a:path>
            </a:pathLst>
          </a:custGeom>
          <a:solidFill>
            <a:srgbClr val="2E669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D5B056-B05A-B8C9-2BDF-E2679BA7A880}"/>
              </a:ext>
            </a:extLst>
          </p:cNvPr>
          <p:cNvCxnSpPr>
            <a:cxnSpLocks/>
            <a:stCxn id="25" idx="0"/>
          </p:cNvCxnSpPr>
          <p:nvPr/>
        </p:nvCxnSpPr>
        <p:spPr>
          <a:xfrm flipV="1">
            <a:off x="9559843" y="3991769"/>
            <a:ext cx="368238" cy="149512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F80E7C8-DD16-4496-6BB6-B84A6F358A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17757" y="5852398"/>
            <a:ext cx="900964" cy="48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146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408F7-C5BE-373E-514C-E66799FBF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C84A7-8989-751D-0356-08141E36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Core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B249A7-0035-9413-8B91-3A58D963A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38990-DBAF-E701-D018-034DE65D2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2807"/>
            <a:ext cx="11914121" cy="1672318"/>
          </a:xfrm>
        </p:spPr>
        <p:txBody>
          <a:bodyPr/>
          <a:lstStyle/>
          <a:p>
            <a:pPr lvl="3"/>
            <a:r>
              <a:rPr lang="en-US" dirty="0"/>
              <a:t>Lists &gt; Create list with block – attached to Variables (Array) connector of Formatted text block </a:t>
            </a:r>
          </a:p>
          <a:p>
            <a:pPr lvl="3"/>
            <a:r>
              <a:rPr lang="en-US" dirty="0"/>
              <a:t>Create variables blocks – attached to the List block</a:t>
            </a:r>
          </a:p>
          <a:p>
            <a:pPr lvl="7"/>
            <a:r>
              <a:rPr lang="en-US" dirty="0"/>
              <a:t>Service &gt; Context &gt; Get Service Order details block</a:t>
            </a:r>
          </a:p>
          <a:p>
            <a:pPr lvl="7"/>
            <a:r>
              <a:rPr lang="en-US" dirty="0"/>
              <a:t>Service &gt; Characteristics &gt; Get Value as String block – find _</a:t>
            </a:r>
            <a:r>
              <a:rPr lang="en-US" dirty="0" err="1"/>
              <a:t>ud_UPF_location</a:t>
            </a:r>
            <a:r>
              <a:rPr lang="en-US" dirty="0"/>
              <a:t> </a:t>
            </a:r>
          </a:p>
          <a:p>
            <a:pPr lvl="7"/>
            <a:r>
              <a:rPr lang="en-US" dirty="0"/>
              <a:t>Service &gt; Context &gt; Get Service Order details block</a:t>
            </a:r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F93D49D-46A2-4B8B-E26B-5E2AF44335B4}"/>
              </a:ext>
            </a:extLst>
          </p:cNvPr>
          <p:cNvGrpSpPr/>
          <p:nvPr/>
        </p:nvGrpSpPr>
        <p:grpSpPr>
          <a:xfrm>
            <a:off x="7856142" y="1928447"/>
            <a:ext cx="3697979" cy="861719"/>
            <a:chOff x="7112752" y="1979511"/>
            <a:chExt cx="3697979" cy="86171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108AA8-67E0-13DC-7BFD-F0ED0F9BF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2752" y="1979511"/>
              <a:ext cx="1029607" cy="43001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9520D40-544C-BE01-566D-F5B0F1868C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36437" y="2194517"/>
              <a:ext cx="1140248" cy="55428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FA697A-E7C2-25B9-0923-4EA698BC7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70763" y="2138982"/>
              <a:ext cx="1339968" cy="21007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330F32D-9412-3735-7979-DC3D4CD1A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70763" y="2631151"/>
              <a:ext cx="1339968" cy="21007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3034EFA-D0CD-4151-577B-C4A982E76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70763" y="2390671"/>
              <a:ext cx="1339968" cy="20255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C0C38A0F-5D7A-67D3-D613-20588F5E21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198" y="3728104"/>
            <a:ext cx="4967196" cy="260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031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D0325-E8BE-748D-09A2-39BF770BEC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987E5-DAC1-E81F-8D26-6A7F50E62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Design the 5GaaS Customer Facing Service Specification (CFSS)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C74DE0-6803-B055-9519-E755439623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F136D3-5213-5458-31EE-B378401DE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3" name="Picture Placeholder 12" descr="A colorful rectangles in a room&#10;&#10;Description automatically generated">
            <a:extLst>
              <a:ext uri="{FF2B5EF4-FFF2-40B4-BE49-F238E27FC236}">
                <a16:creationId xmlns:a16="http://schemas.microsoft.com/office/drawing/2014/main" id="{8DD6F5AC-E469-5220-91A1-8962D8FF25A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147468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B67E7-3982-580E-F06E-59090A5E1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Login to </a:t>
            </a:r>
            <a:r>
              <a:rPr lang="en-US" dirty="0" err="1"/>
              <a:t>OpenSlice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B6F87C-1954-57B1-B2D6-AB815D0E38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A16C25-A663-CF26-9CC7-F7B22EB0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3" name="Picture Placeholder 12" descr="A colorful rectangles in a room&#10;&#10;Description automatically generated">
            <a:extLst>
              <a:ext uri="{FF2B5EF4-FFF2-40B4-BE49-F238E27FC236}">
                <a16:creationId xmlns:a16="http://schemas.microsoft.com/office/drawing/2014/main" id="{5C0B0567-1DC9-D227-4891-874909BA22A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588461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8F417-3209-6DDB-F364-6B8E99DB3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8027F-237D-BD3A-902A-4533FD1D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5GaaS CFSS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8D4D3-BB83-BE83-4D11-5ECF386EC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9E34F-7DDD-9D4E-5BD3-658756767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Create a Service Specification that will be exposed to the customer, including the previous RFSSs</a:t>
            </a:r>
          </a:p>
          <a:p>
            <a:pPr lvl="2"/>
            <a:r>
              <a:rPr lang="en-US" dirty="0"/>
              <a:t>Navigate to the </a:t>
            </a:r>
            <a:r>
              <a:rPr lang="en-US" b="1" dirty="0"/>
              <a:t>Manage Services tab</a:t>
            </a:r>
            <a:r>
              <a:rPr lang="en-US" dirty="0"/>
              <a:t> &gt; </a:t>
            </a:r>
            <a:r>
              <a:rPr lang="en-US" b="1" dirty="0"/>
              <a:t>Service Specifications</a:t>
            </a:r>
            <a:r>
              <a:rPr lang="en-US" dirty="0"/>
              <a:t> &gt; </a:t>
            </a:r>
            <a:r>
              <a:rPr lang="en-US" b="1" dirty="0"/>
              <a:t>New Service Specification</a:t>
            </a:r>
          </a:p>
          <a:p>
            <a:pPr lvl="1"/>
            <a:r>
              <a:rPr lang="en-US" dirty="0"/>
              <a:t>Populate 5GaaS Service Specification with user information</a:t>
            </a:r>
          </a:p>
          <a:p>
            <a:pPr lvl="2"/>
            <a:r>
              <a:rPr lang="en-US" dirty="0"/>
              <a:t>Provide the Name field </a:t>
            </a:r>
            <a:r>
              <a:rPr lang="en-US" b="1" dirty="0"/>
              <a:t>5G Connectivity ({</a:t>
            </a:r>
            <a:r>
              <a:rPr lang="en-US" b="1" dirty="0" err="1"/>
              <a:t>account_username</a:t>
            </a:r>
            <a:r>
              <a:rPr lang="en-US" b="1" dirty="0"/>
              <a:t>})</a:t>
            </a:r>
            <a:r>
              <a:rPr lang="en-US" dirty="0"/>
              <a:t>, e.g. 5G Connectivity (hackfestuser1)</a:t>
            </a:r>
          </a:p>
          <a:p>
            <a:pPr lvl="2"/>
            <a:r>
              <a:rPr lang="en-US" dirty="0"/>
              <a:t>Click </a:t>
            </a:r>
            <a:r>
              <a:rPr lang="en-US" b="1" dirty="0"/>
              <a:t>Bundle </a:t>
            </a:r>
            <a:r>
              <a:rPr lang="en-US" dirty="0"/>
              <a:t>checkbox</a:t>
            </a:r>
          </a:p>
          <a:p>
            <a:pPr lvl="2"/>
            <a:r>
              <a:rPr lang="en-US" dirty="0"/>
              <a:t>Click Submit button</a:t>
            </a:r>
            <a:endParaRPr lang="en-US" b="1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679BA9-253A-30A3-8327-EEBB1D7D6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3919448"/>
            <a:ext cx="10207924" cy="247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9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6E795-1B4C-F45D-6D94-39EDCDA60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A8BF8-843A-D462-75BA-07B87821A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5GaaS CFSS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968B8-EFD3-AE6B-CB06-A89D4C69C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5C316-3D77-96C8-50AB-DA3910808F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Include the UPF &amp; 5G Core RFSS into the service bundle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Service Specification Relationships</a:t>
            </a:r>
            <a:r>
              <a:rPr lang="en-US" dirty="0"/>
              <a:t> tab</a:t>
            </a:r>
          </a:p>
          <a:p>
            <a:pPr lvl="2"/>
            <a:r>
              <a:rPr lang="en-US" dirty="0"/>
              <a:t>Assign UPF RFSS (e.g., upf_hackfestuser1) and 5G Core RFSS (e.g., core_hackfestuser1) to the bundle</a:t>
            </a:r>
            <a:endParaRPr lang="en-US" b="1" dirty="0">
              <a:highlight>
                <a:srgbClr val="FFFF00"/>
              </a:highlight>
            </a:endParaRPr>
          </a:p>
          <a:p>
            <a:pPr lvl="2"/>
            <a:r>
              <a:rPr lang="en-US" dirty="0"/>
              <a:t>Observe the Relationships Overview graph at </a:t>
            </a:r>
            <a:r>
              <a:rPr lang="en-US" b="1" dirty="0"/>
              <a:t>Main Properties </a:t>
            </a:r>
            <a:r>
              <a:rPr lang="en-US" dirty="0"/>
              <a:t>tab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DE8E3D-E3A8-8C96-67EF-4F7DCF39F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8" y="3447367"/>
            <a:ext cx="10121660" cy="274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001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B4503-7F03-0361-8A5F-6C9D84330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41D6-B42F-8910-760A-1AD02B007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5GaaS CFSS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E2859D-C59C-4AAE-44AC-A9DA1F2C7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32DA1-4B6C-9392-59D1-B21F39B03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Create a placeholder for the 5G Core web UI access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Service Specification Characteristics</a:t>
            </a:r>
            <a:r>
              <a:rPr lang="en-US" dirty="0"/>
              <a:t> tab</a:t>
            </a:r>
          </a:p>
          <a:p>
            <a:pPr lvl="2"/>
            <a:r>
              <a:rPr lang="en-US" dirty="0"/>
              <a:t>Create new characteristic</a:t>
            </a:r>
          </a:p>
          <a:p>
            <a:pPr lvl="3"/>
            <a:r>
              <a:rPr lang="en-US" dirty="0"/>
              <a:t>Name</a:t>
            </a:r>
            <a:r>
              <a:rPr lang="en-US" b="1" dirty="0"/>
              <a:t> = 5G Core Web UI Access</a:t>
            </a:r>
            <a:endParaRPr lang="en-US" dirty="0"/>
          </a:p>
          <a:p>
            <a:pPr lvl="3"/>
            <a:r>
              <a:rPr lang="en-US" dirty="0"/>
              <a:t>Value Type</a:t>
            </a:r>
            <a:r>
              <a:rPr lang="en-US" b="1" dirty="0"/>
              <a:t> = TEXT</a:t>
            </a:r>
          </a:p>
          <a:p>
            <a:pPr lvl="2"/>
            <a:r>
              <a:rPr lang="en-US" dirty="0"/>
              <a:t>Validate that it appears in the Characteristics list</a:t>
            </a:r>
          </a:p>
          <a:p>
            <a:pPr lvl="1"/>
            <a:endParaRPr lang="en-US" b="1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12685D-C401-D0F4-0DE2-2CF5D969D7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8" y="4022799"/>
            <a:ext cx="5285776" cy="212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693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723EC-8047-535A-9430-CA2E2C7EC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1F077-CC29-D477-E211-68E38900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5GaaS CFSS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257D7-7F85-C4DD-FA66-CE72AFA0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78456-1AB7-FF0E-47D1-CADEF76F3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1672318"/>
          </a:xfrm>
        </p:spPr>
        <p:txBody>
          <a:bodyPr/>
          <a:lstStyle/>
          <a:p>
            <a:pPr lvl="1"/>
            <a:r>
              <a:rPr lang="en-US" dirty="0"/>
              <a:t>Provide the service execution dependency </a:t>
            </a:r>
            <a:r>
              <a:rPr lang="en-US" b="1" dirty="0"/>
              <a:t>(LCM rule 1)</a:t>
            </a:r>
          </a:p>
          <a:p>
            <a:pPr lvl="2"/>
            <a:r>
              <a:rPr lang="en-US" dirty="0"/>
              <a:t>By default, all Service Specifications in a bundle are executed in parallel</a:t>
            </a:r>
          </a:p>
          <a:p>
            <a:pPr lvl="2"/>
            <a:r>
              <a:rPr lang="en-US" dirty="0"/>
              <a:t>At this scenario we would like:</a:t>
            </a:r>
          </a:p>
          <a:p>
            <a:pPr lvl="3"/>
            <a:r>
              <a:rPr lang="en-US" dirty="0"/>
              <a:t>Deploy UPF first</a:t>
            </a:r>
          </a:p>
          <a:p>
            <a:pPr lvl="3"/>
            <a:r>
              <a:rPr lang="en-US" dirty="0"/>
              <a:t>Acquire UPF’s deployment IP</a:t>
            </a:r>
          </a:p>
          <a:p>
            <a:pPr lvl="3"/>
            <a:r>
              <a:rPr lang="en-US" dirty="0"/>
              <a:t>Provide UPF’s deployment IP and deploy the rest of the 5G Core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Life Cycle Rules</a:t>
            </a:r>
            <a:r>
              <a:rPr lang="en-US" dirty="0"/>
              <a:t> tab &gt; Create new rule</a:t>
            </a:r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11310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F617-62FF-D4BF-2749-408B427F8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B87493-43D2-FD3C-3D32-9B5DC268F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62" y="5798549"/>
            <a:ext cx="4579836" cy="9795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17E7E-7424-3011-EFE0-38B8224D0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5GaaS CFSS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34AC5A-69DF-5BDE-785A-F5F7AA58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C47C33-BD1B-BECD-193C-D5C0C35BE9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8" y="1346927"/>
            <a:ext cx="11240221" cy="5194550"/>
          </a:xfrm>
        </p:spPr>
        <p:txBody>
          <a:bodyPr/>
          <a:lstStyle/>
          <a:p>
            <a:pPr lvl="2" algn="just"/>
            <a:r>
              <a:rPr lang="en-US" sz="1200" dirty="0"/>
              <a:t>Define Lifecycle Phase as “</a:t>
            </a:r>
            <a:r>
              <a:rPr lang="en-US" sz="1200" b="1" dirty="0"/>
              <a:t>CREATION</a:t>
            </a:r>
            <a:r>
              <a:rPr lang="en-US" sz="1200" dirty="0"/>
              <a:t>”</a:t>
            </a:r>
          </a:p>
          <a:p>
            <a:pPr lvl="2" algn="just"/>
            <a:r>
              <a:rPr lang="en-US" sz="1200" dirty="0"/>
              <a:t>Text &gt; Create String variable block – click on the Rename variable… and rename it as </a:t>
            </a:r>
            <a:r>
              <a:rPr lang="en-US" sz="1200" b="1" dirty="0"/>
              <a:t>UPF_IP</a:t>
            </a:r>
          </a:p>
          <a:p>
            <a:pPr lvl="2" algn="just"/>
            <a:r>
              <a:rPr lang="en-US" sz="1200" dirty="0"/>
              <a:t>Service &gt; Relationships &gt; Service Refs &gt; Get Service Details (</a:t>
            </a:r>
            <a:r>
              <a:rPr lang="en-US" sz="1200" b="1" dirty="0"/>
              <a:t>upf</a:t>
            </a:r>
            <a:r>
              <a:rPr lang="en-US" sz="1200" dirty="0"/>
              <a:t>_hackfestuser1) block – changed to </a:t>
            </a:r>
            <a:r>
              <a:rPr lang="en-US" sz="1200" dirty="0" err="1"/>
              <a:t>serviceCharacteristicValue</a:t>
            </a:r>
            <a:r>
              <a:rPr lang="en-US" sz="1200" dirty="0"/>
              <a:t> of </a:t>
            </a:r>
            <a:r>
              <a:rPr lang="en-US" sz="1200" b="1" dirty="0"/>
              <a:t>_</a:t>
            </a:r>
            <a:r>
              <a:rPr lang="en-US" sz="1200" b="1" dirty="0" err="1"/>
              <a:t>ud_UPF_IP</a:t>
            </a:r>
            <a:r>
              <a:rPr lang="en-US" sz="1200" dirty="0"/>
              <a:t> (written within a Text &gt; Line of text block)</a:t>
            </a:r>
          </a:p>
          <a:p>
            <a:pPr lvl="2" algn="just"/>
            <a:r>
              <a:rPr lang="en-US" sz="1200" dirty="0"/>
              <a:t>Service &gt; Relationships &gt; Service Refs &gt; Create a service conditionally block</a:t>
            </a:r>
          </a:p>
          <a:p>
            <a:pPr lvl="2" algn="just"/>
            <a:r>
              <a:rPr lang="en-US" sz="1200" dirty="0"/>
              <a:t>Create Ref Service connector</a:t>
            </a:r>
          </a:p>
          <a:p>
            <a:pPr lvl="3" algn="just"/>
            <a:r>
              <a:rPr lang="en-US" sz="1100" dirty="0"/>
              <a:t>Service &gt; Relationships &gt; Service Refs &gt; core_hackfestuser1 block</a:t>
            </a:r>
          </a:p>
          <a:p>
            <a:pPr lvl="2" algn="just"/>
            <a:r>
              <a:rPr lang="en-US" sz="1200" dirty="0"/>
              <a:t>If connector</a:t>
            </a:r>
          </a:p>
          <a:p>
            <a:pPr lvl="3" algn="just"/>
            <a:r>
              <a:rPr lang="en-US" sz="1100" dirty="0"/>
              <a:t>Logic &gt; Not block, followed by Logic &gt; is equal to (strings) block</a:t>
            </a:r>
          </a:p>
          <a:p>
            <a:pPr lvl="3" algn="just"/>
            <a:r>
              <a:rPr lang="en-US" sz="1100" dirty="0"/>
              <a:t>Compare left – Text &gt; Returns the value of a variable block – choose “UPF_IP” variable from the drop-down menu</a:t>
            </a:r>
          </a:p>
          <a:p>
            <a:pPr lvl="3"/>
            <a:r>
              <a:rPr lang="en-US" sz="1100" dirty="0"/>
              <a:t>Compare right – Text &gt; Line of text block</a:t>
            </a:r>
          </a:p>
          <a:p>
            <a:pPr lvl="2"/>
            <a:r>
              <a:rPr lang="en-US" sz="1200" dirty="0"/>
              <a:t>Characteristics connector</a:t>
            </a:r>
          </a:p>
          <a:p>
            <a:pPr lvl="3"/>
            <a:r>
              <a:rPr lang="en-US" sz="1100" dirty="0"/>
              <a:t>Lists &gt; Create list block (remove 2 extra items)</a:t>
            </a:r>
          </a:p>
          <a:p>
            <a:pPr lvl="3"/>
            <a:r>
              <a:rPr lang="en-US" sz="1100" dirty="0"/>
              <a:t>Service &gt; Relationships &gt; Service Refs &gt; Set values to characteristics block</a:t>
            </a:r>
          </a:p>
          <a:p>
            <a:pPr lvl="3"/>
            <a:r>
              <a:rPr lang="en-US" sz="1100" dirty="0"/>
              <a:t>Name block – Text &gt; Line of text block filled with </a:t>
            </a:r>
            <a:r>
              <a:rPr lang="en-US" sz="1100" b="1" dirty="0"/>
              <a:t>_</a:t>
            </a:r>
            <a:r>
              <a:rPr lang="en-US" sz="1100" b="1" dirty="0" err="1"/>
              <a:t>ud_UPF_location</a:t>
            </a:r>
            <a:endParaRPr lang="en-US" sz="1100" b="1" dirty="0"/>
          </a:p>
          <a:p>
            <a:pPr lvl="3"/>
            <a:r>
              <a:rPr lang="en-US" sz="1100" dirty="0"/>
              <a:t>Value block – Text &gt; Returns the value of a variable block – choose “UPF_IP” variable from the drop-down menu</a:t>
            </a:r>
          </a:p>
          <a:p>
            <a:pPr marL="684000" lvl="3" indent="0">
              <a:buNone/>
            </a:pPr>
            <a:endParaRPr lang="en-US" sz="1100" dirty="0"/>
          </a:p>
          <a:p>
            <a:pPr lvl="1"/>
            <a:endParaRPr lang="en-US" sz="1400" dirty="0"/>
          </a:p>
          <a:p>
            <a:pPr marL="0" lvl="1" indent="0">
              <a:buNone/>
            </a:pPr>
            <a:r>
              <a:rPr lang="en-US" sz="1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56498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DF665-CE79-3C91-9D48-E12A74208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602F-21DE-5312-9EF1-0E6881A75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5GaaS CFSS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A7EB2-9E71-6785-DB43-1ACF69FC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49985-F83B-8D1B-ACBC-8DB50BDE6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3728914"/>
          </a:xfrm>
        </p:spPr>
        <p:txBody>
          <a:bodyPr/>
          <a:lstStyle/>
          <a:p>
            <a:pPr lvl="1"/>
            <a:r>
              <a:rPr lang="en-US" dirty="0"/>
              <a:t>Extract the 5G Web UI access URL </a:t>
            </a:r>
            <a:r>
              <a:rPr lang="en-US" b="1" dirty="0"/>
              <a:t>(LCM rule 2)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Life Cycle Rules</a:t>
            </a:r>
            <a:r>
              <a:rPr lang="en-US" dirty="0"/>
              <a:t> tab &gt; Create new rule</a:t>
            </a:r>
          </a:p>
          <a:p>
            <a:pPr lvl="3"/>
            <a:r>
              <a:rPr lang="en-US" dirty="0"/>
              <a:t>Define Lifecycle Phase as “</a:t>
            </a:r>
            <a:r>
              <a:rPr lang="en-US" b="1" dirty="0"/>
              <a:t>SUPERVISION</a:t>
            </a:r>
            <a:r>
              <a:rPr lang="en-US" dirty="0"/>
              <a:t>”</a:t>
            </a:r>
          </a:p>
          <a:p>
            <a:pPr lvl="3"/>
            <a:r>
              <a:rPr lang="en-US" dirty="0"/>
              <a:t>Service &gt; Text &gt; Set characteristic value of “5G Core Web UI Access” block</a:t>
            </a:r>
          </a:p>
          <a:p>
            <a:pPr lvl="3"/>
            <a:r>
              <a:rPr lang="en-US" dirty="0"/>
              <a:t>Text &gt; Create a piece of text block</a:t>
            </a:r>
          </a:p>
          <a:p>
            <a:pPr lvl="3"/>
            <a:r>
              <a:rPr lang="en-US" dirty="0"/>
              <a:t>Text &gt; Line of text block filled with </a:t>
            </a:r>
            <a:r>
              <a:rPr lang="en-US" b="1" dirty="0"/>
              <a:t>150.140.195.200: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attached to the first connector</a:t>
            </a:r>
          </a:p>
          <a:p>
            <a:pPr lvl="3"/>
            <a:r>
              <a:rPr lang="en-US" dirty="0"/>
              <a:t>Operations &gt; Generic &gt; Extract a value from a JSON block – attached to the second connector</a:t>
            </a:r>
          </a:p>
          <a:p>
            <a:pPr lvl="3"/>
            <a:r>
              <a:rPr lang="en-US" dirty="0"/>
              <a:t>Service &gt; Characteristics &gt; Compute Variable block – attached to </a:t>
            </a:r>
            <a:r>
              <a:rPr lang="en-US" dirty="0" err="1"/>
              <a:t>json</a:t>
            </a:r>
            <a:r>
              <a:rPr lang="en-US" dirty="0"/>
              <a:t> (text) connector of previous block</a:t>
            </a:r>
          </a:p>
          <a:p>
            <a:pPr lvl="3"/>
            <a:r>
              <a:rPr lang="en-US" dirty="0"/>
              <a:t>Service &gt; Relationships &gt; Get Service details of </a:t>
            </a:r>
            <a:r>
              <a:rPr lang="en-US" b="1" dirty="0"/>
              <a:t>upf</a:t>
            </a:r>
            <a:r>
              <a:rPr lang="en-US" dirty="0"/>
              <a:t>_hackfestuser1 block – attached to previous block and changed to “</a:t>
            </a:r>
            <a:r>
              <a:rPr lang="en-US" dirty="0" err="1"/>
              <a:t>serviceCharacteristicValue</a:t>
            </a:r>
            <a:r>
              <a:rPr lang="en-US" dirty="0"/>
              <a:t>” </a:t>
            </a:r>
          </a:p>
          <a:p>
            <a:pPr lvl="3"/>
            <a:r>
              <a:rPr lang="en-US" dirty="0"/>
              <a:t>Text &gt;  Line of text block – fill it with the expected characteristic name, i.e. </a:t>
            </a:r>
            <a:r>
              <a:rPr lang="en-US" b="1" dirty="0"/>
              <a:t>Service.open5gs-webui.json</a:t>
            </a:r>
          </a:p>
          <a:p>
            <a:pPr lvl="3"/>
            <a:r>
              <a:rPr lang="en-US" dirty="0"/>
              <a:t>Text &gt;  Line of text block – fill it with the expected JSON Path, i.e. </a:t>
            </a:r>
            <a:r>
              <a:rPr lang="en-US" b="1" dirty="0"/>
              <a:t>$.</a:t>
            </a:r>
            <a:r>
              <a:rPr lang="en-US" b="1" dirty="0" err="1"/>
              <a:t>spec.ports</a:t>
            </a:r>
            <a:r>
              <a:rPr lang="en-US" b="1" dirty="0"/>
              <a:t>[0].</a:t>
            </a:r>
            <a:r>
              <a:rPr lang="en-US" b="1" dirty="0" err="1"/>
              <a:t>nodePort</a:t>
            </a:r>
            <a:r>
              <a:rPr lang="en-US" dirty="0"/>
              <a:t> – attached to </a:t>
            </a:r>
            <a:r>
              <a:rPr lang="en-US" dirty="0" err="1"/>
              <a:t>JsonPath</a:t>
            </a:r>
            <a:r>
              <a:rPr lang="en-US" dirty="0"/>
              <a:t> (Text) connector of the extract value from JSON block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41FB2-E227-1B90-0AE0-F4EEEAE10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5737667"/>
            <a:ext cx="9228074" cy="82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01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D33BAD-ADE1-C50F-906E-1004FFCA7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B13CA-516F-B64B-5C79-6DAEAF81C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Expose the 5GaaS CFSS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173D3D-A3D8-C16F-2A1C-0C980AF6C4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645CA1-E05F-EB5A-E4F6-E2CDDFE25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3" name="Picture Placeholder 12" descr="A colorful rectangles in a room&#10;&#10;Description automatically generated">
            <a:extLst>
              <a:ext uri="{FF2B5EF4-FFF2-40B4-BE49-F238E27FC236}">
                <a16:creationId xmlns:a16="http://schemas.microsoft.com/office/drawing/2014/main" id="{3956FC1E-69A1-37B7-6755-51027EB8A1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2339742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CC9C1-3B60-6CF6-D15D-118ACFEFB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81066-8617-95E8-B13F-BF099A17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Exposure in a public Catalog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597CF9-CA9B-EB5F-9EAF-B3BC9A03A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2FB7F-8CA7-F246-6898-5F760B6CB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1672318"/>
          </a:xfrm>
        </p:spPr>
        <p:txBody>
          <a:bodyPr/>
          <a:lstStyle/>
          <a:p>
            <a:pPr lvl="1"/>
            <a:r>
              <a:rPr lang="en-US" dirty="0"/>
              <a:t>Navigate to </a:t>
            </a:r>
            <a:r>
              <a:rPr lang="en-US" b="1" dirty="0"/>
              <a:t>Services Marketplace</a:t>
            </a:r>
          </a:p>
          <a:p>
            <a:pPr lvl="1"/>
            <a:r>
              <a:rPr lang="en-US" dirty="0"/>
              <a:t>All the </a:t>
            </a:r>
            <a:r>
              <a:rPr lang="en-US" dirty="0" err="1"/>
              <a:t>hackfest</a:t>
            </a:r>
            <a:r>
              <a:rPr lang="en-US" dirty="0"/>
              <a:t>-designed services will be exposed to the Service Catalog Explorer</a:t>
            </a:r>
          </a:p>
          <a:p>
            <a:pPr lvl="2"/>
            <a:r>
              <a:rPr lang="en-US" dirty="0"/>
              <a:t>Catalog &gt; Hackfest category</a:t>
            </a:r>
          </a:p>
          <a:p>
            <a:pPr lvl="2"/>
            <a:r>
              <a:rPr lang="en-US" dirty="0"/>
              <a:t>This will be performed by the instructor, so as to avoid conflicts</a:t>
            </a:r>
          </a:p>
          <a:p>
            <a:pPr lvl="3"/>
            <a:r>
              <a:rPr lang="en-US" dirty="0"/>
              <a:t>Create category “Hackfest”</a:t>
            </a:r>
          </a:p>
          <a:p>
            <a:pPr lvl="3"/>
            <a:r>
              <a:rPr lang="en-US" dirty="0"/>
              <a:t>Assign the designed 5GaaS CFSSs</a:t>
            </a:r>
          </a:p>
          <a:p>
            <a:pPr lvl="3"/>
            <a:r>
              <a:rPr lang="en-US" dirty="0"/>
              <a:t>Assign the created category to a catalog</a:t>
            </a:r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0364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DB6BE-4FC2-EC66-D385-B8BA2F57B8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E277-45B7-8E3F-9BC2-2233A2927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Order the 5GaaS CFSS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B8C862-1ED1-048B-F705-027874B610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83D0F2-4335-1B43-9C20-B06730C6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13" name="Picture Placeholder 12" descr="A colorful rectangles in a room&#10;&#10;Description automatically generated">
            <a:extLst>
              <a:ext uri="{FF2B5EF4-FFF2-40B4-BE49-F238E27FC236}">
                <a16:creationId xmlns:a16="http://schemas.microsoft.com/office/drawing/2014/main" id="{B7A01F01-8B98-9086-8E5F-64B0E097993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28243728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F00D8-BC15-C2CA-10AE-CDF0DF070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2AE87-8457-DEFD-364B-191E75D3E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Browse and Order the 5GaaS CFSS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90426A-7E8A-08BC-4F43-A0F33D350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27311-8D7D-CE01-0051-F4D7BE18C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1672318"/>
          </a:xfrm>
        </p:spPr>
        <p:txBody>
          <a:bodyPr/>
          <a:lstStyle/>
          <a:p>
            <a:pPr lvl="1"/>
            <a:r>
              <a:rPr lang="en-US" dirty="0"/>
              <a:t>Navigate to </a:t>
            </a:r>
            <a:r>
              <a:rPr lang="en-US" b="1" dirty="0"/>
              <a:t>Services Marketplace</a:t>
            </a:r>
          </a:p>
          <a:p>
            <a:pPr lvl="1"/>
            <a:r>
              <a:rPr lang="en-US" dirty="0"/>
              <a:t>From Catalog &gt; Hackfest category select your designed CFSS</a:t>
            </a:r>
          </a:p>
          <a:p>
            <a:pPr lvl="2"/>
            <a:r>
              <a:rPr lang="en-US" b="1" dirty="0"/>
              <a:t>5G Connectivity ({</a:t>
            </a:r>
            <a:r>
              <a:rPr lang="en-US" b="1" dirty="0" err="1"/>
              <a:t>account_username</a:t>
            </a:r>
            <a:r>
              <a:rPr lang="en-US" b="1" dirty="0"/>
              <a:t>})</a:t>
            </a:r>
            <a:r>
              <a:rPr lang="en-US" dirty="0"/>
              <a:t>, e.g. 5G Connectivity (hackfestuser1)</a:t>
            </a:r>
          </a:p>
          <a:p>
            <a:pPr lvl="1"/>
            <a:r>
              <a:rPr lang="en-US" dirty="0"/>
              <a:t>Click the preview button</a:t>
            </a:r>
          </a:p>
          <a:p>
            <a:pPr lvl="1"/>
            <a:r>
              <a:rPr lang="en-US" dirty="0"/>
              <a:t>Place in Order List</a:t>
            </a:r>
          </a:p>
          <a:p>
            <a:pPr lvl="1"/>
            <a:r>
              <a:rPr lang="en-US" dirty="0"/>
              <a:t>Note the Order List cart that is updated (top-right)</a:t>
            </a:r>
          </a:p>
          <a:p>
            <a:pPr lvl="1"/>
            <a:r>
              <a:rPr lang="en-US" dirty="0"/>
              <a:t>Click the Order List cart and preview the Order</a:t>
            </a:r>
          </a:p>
          <a:p>
            <a:pPr lvl="1"/>
            <a:r>
              <a:rPr lang="en-US" dirty="0"/>
              <a:t>Reduce the Requested Completion Date to match the </a:t>
            </a:r>
            <a:r>
              <a:rPr lang="en-US" dirty="0" err="1"/>
              <a:t>hackfest’s</a:t>
            </a:r>
            <a:r>
              <a:rPr lang="en-US" dirty="0"/>
              <a:t> duration</a:t>
            </a:r>
          </a:p>
          <a:p>
            <a:pPr lvl="2"/>
            <a:r>
              <a:rPr lang="en-US" dirty="0"/>
              <a:t>Fill it in by the instructor’s notes</a:t>
            </a:r>
          </a:p>
          <a:p>
            <a:pPr lvl="1"/>
            <a:r>
              <a:rPr lang="en-US" dirty="0"/>
              <a:t>Order Service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320367E-E0E5-3BCC-F8E7-45759EDCC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033" y="3559266"/>
            <a:ext cx="1476581" cy="43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4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D254A8-A3E2-EA0F-1275-AEB12C735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FA066-E138-6FEA-C3EC-47B62F22C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Hackfest </a:t>
            </a:r>
            <a:r>
              <a:rPr lang="en-US" dirty="0" err="1"/>
              <a:t>OpenSlice</a:t>
            </a:r>
            <a:r>
              <a:rPr lang="en-US" dirty="0"/>
              <a:t> Portal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57053-F5BA-1CEC-AB9C-05079E32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2DF2-9848-2E62-C179-45CBCB58F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Navigate to </a:t>
            </a:r>
            <a:r>
              <a:rPr lang="en-US" dirty="0">
                <a:hlinkClick r:id="rId2"/>
              </a:rPr>
              <a:t>https://osl.p-net.gr/</a:t>
            </a:r>
            <a:r>
              <a:rPr lang="el-GR" dirty="0"/>
              <a:t> </a:t>
            </a:r>
            <a:endParaRPr lang="en-US" dirty="0"/>
          </a:p>
          <a:p>
            <a:pPr lvl="1"/>
            <a:r>
              <a:rPr lang="en-US" dirty="0"/>
              <a:t>Click on the </a:t>
            </a:r>
            <a:r>
              <a:rPr lang="en-US" b="1" dirty="0"/>
              <a:t>Services tab</a:t>
            </a:r>
            <a:r>
              <a:rPr lang="en-US" dirty="0"/>
              <a:t> or </a:t>
            </a:r>
            <a:r>
              <a:rPr lang="en-US" b="1" dirty="0"/>
              <a:t>Services Portal</a:t>
            </a:r>
            <a:r>
              <a:rPr lang="en-US" b="1" i="1" dirty="0"/>
              <a:t> </a:t>
            </a:r>
            <a:r>
              <a:rPr lang="en-US" b="1" dirty="0"/>
              <a:t>button</a:t>
            </a:r>
          </a:p>
          <a:p>
            <a:pPr lvl="1"/>
            <a:r>
              <a:rPr lang="en-US" dirty="0"/>
              <a:t>Click on </a:t>
            </a:r>
            <a:r>
              <a:rPr lang="en-US" b="1" dirty="0"/>
              <a:t>Sign In</a:t>
            </a:r>
          </a:p>
          <a:p>
            <a:pPr lvl="2"/>
            <a:r>
              <a:rPr lang="en-US" dirty="0"/>
              <a:t>Username: </a:t>
            </a:r>
            <a:r>
              <a:rPr lang="en-US" dirty="0" err="1"/>
              <a:t>hackfestuser</a:t>
            </a:r>
            <a:r>
              <a:rPr lang="en-US" b="1" dirty="0" err="1"/>
              <a:t>X</a:t>
            </a:r>
            <a:endParaRPr lang="en-US" b="1" dirty="0"/>
          </a:p>
          <a:p>
            <a:pPr lvl="2"/>
            <a:r>
              <a:rPr lang="en-US" dirty="0"/>
              <a:t>Password: </a:t>
            </a:r>
            <a:r>
              <a:rPr lang="en-US" dirty="0" err="1"/>
              <a:t>osl_hack_</a:t>
            </a:r>
            <a:r>
              <a:rPr lang="en-US" b="1" dirty="0" err="1"/>
              <a:t>X</a:t>
            </a:r>
            <a:endParaRPr lang="en-US" b="1" dirty="0"/>
          </a:p>
          <a:p>
            <a:pPr lvl="1"/>
            <a:r>
              <a:rPr lang="en-US" dirty="0"/>
              <a:t>Welcome to the administrator’s (Service Designer) view of the Services Portal</a:t>
            </a:r>
          </a:p>
        </p:txBody>
      </p:sp>
    </p:spTree>
    <p:extLst>
      <p:ext uri="{BB962C8B-B14F-4D97-AF65-F5344CB8AC3E}">
        <p14:creationId xmlns:p14="http://schemas.microsoft.com/office/powerpoint/2010/main" val="36942332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CB014-FAD9-8720-C6E6-B4B2509400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E09EB-3FA8-FA2F-0053-CFADE23A4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Preview the 5GaaS Order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00B8F4-DBB6-B340-8407-C7B64B0D81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7B2B5-E119-8AAA-8DAA-F3459A9B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3" name="Picture Placeholder 12" descr="A colorful rectangles in a room&#10;&#10;Description automatically generated">
            <a:extLst>
              <a:ext uri="{FF2B5EF4-FFF2-40B4-BE49-F238E27FC236}">
                <a16:creationId xmlns:a16="http://schemas.microsoft.com/office/drawing/2014/main" id="{8A598D15-43AB-5627-5425-D22606728FF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2094385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5DC47-E859-5FCB-EE8F-83F3BD17A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C14C2-6E3D-067D-47DF-FEE10142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the 5GaaS Order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A309E-8321-E71A-196D-F4C715B8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AFB12-D02F-2E9B-FC02-5E6B1D3EB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1672318"/>
          </a:xfrm>
        </p:spPr>
        <p:txBody>
          <a:bodyPr/>
          <a:lstStyle/>
          <a:p>
            <a:pPr lvl="1"/>
            <a:r>
              <a:rPr lang="en-US" dirty="0"/>
              <a:t>Navigate to </a:t>
            </a:r>
            <a:r>
              <a:rPr lang="en-US" b="1" dirty="0"/>
              <a:t>Manage Services tab </a:t>
            </a:r>
            <a:r>
              <a:rPr lang="en-US" dirty="0"/>
              <a:t>&gt;</a:t>
            </a:r>
            <a:r>
              <a:rPr lang="en-US" b="1" dirty="0"/>
              <a:t> Service Orders </a:t>
            </a:r>
            <a:r>
              <a:rPr lang="en-US" dirty="0"/>
              <a:t>(admin view) or </a:t>
            </a:r>
            <a:r>
              <a:rPr lang="en-US" b="1" dirty="0"/>
              <a:t>My Service Orders tab </a:t>
            </a:r>
            <a:r>
              <a:rPr lang="en-US" dirty="0"/>
              <a:t>(user view)</a:t>
            </a:r>
          </a:p>
          <a:p>
            <a:pPr lvl="1"/>
            <a:r>
              <a:rPr lang="en-US" dirty="0"/>
              <a:t>Click on the issued Service Order</a:t>
            </a:r>
          </a:p>
          <a:p>
            <a:pPr lvl="2"/>
            <a:r>
              <a:rPr lang="en-US" dirty="0"/>
              <a:t>Placed by your username,</a:t>
            </a:r>
            <a:r>
              <a:rPr lang="en-US" b="1" dirty="0"/>
              <a:t> e.g. hackfestuser1</a:t>
            </a:r>
            <a:endParaRPr lang="en-US" dirty="0"/>
          </a:p>
          <a:p>
            <a:pPr lvl="1"/>
            <a:r>
              <a:rPr lang="en-US" dirty="0"/>
              <a:t>On the preview screen, click the edit button </a:t>
            </a:r>
            <a:r>
              <a:rPr lang="en-US" b="1" dirty="0"/>
              <a:t>(when prompted by the instructor)</a:t>
            </a:r>
          </a:p>
          <a:p>
            <a:pPr lvl="2"/>
            <a:r>
              <a:rPr lang="en-US" dirty="0"/>
              <a:t>Change state from “INITIAL” to “ACKNOWLEDGED”</a:t>
            </a:r>
          </a:p>
          <a:p>
            <a:pPr lvl="2"/>
            <a:r>
              <a:rPr lang="en-US" dirty="0"/>
              <a:t>Click Submit</a:t>
            </a:r>
          </a:p>
          <a:p>
            <a:pPr lvl="1"/>
            <a:r>
              <a:rPr lang="en-US" dirty="0"/>
              <a:t>Switch to the </a:t>
            </a:r>
            <a:r>
              <a:rPr lang="en-US" b="1" dirty="0"/>
              <a:t>Order Item #1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EF3039-C587-A9A0-6A54-630F88A6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4513546"/>
            <a:ext cx="7972354" cy="194329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3A7806-7064-0B2B-ED47-EEAF5D8BBD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9521" y="3784915"/>
            <a:ext cx="3264600" cy="257929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40D2A6-C92A-F7A7-EF1A-7403C8DEAF0B}"/>
              </a:ext>
            </a:extLst>
          </p:cNvPr>
          <p:cNvCxnSpPr>
            <a:cxnSpLocks/>
            <a:endCxn id="11" idx="2"/>
          </p:cNvCxnSpPr>
          <p:nvPr/>
        </p:nvCxnSpPr>
        <p:spPr>
          <a:xfrm>
            <a:off x="2440129" y="5651308"/>
            <a:ext cx="6065085" cy="787016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6694ABB-62F9-0198-EE63-3CB75B038B57}"/>
              </a:ext>
            </a:extLst>
          </p:cNvPr>
          <p:cNvSpPr/>
          <p:nvPr/>
        </p:nvSpPr>
        <p:spPr>
          <a:xfrm flipV="1">
            <a:off x="2439170" y="3784865"/>
            <a:ext cx="6066044" cy="2653459"/>
          </a:xfrm>
          <a:custGeom>
            <a:avLst/>
            <a:gdLst>
              <a:gd name="connsiteX0" fmla="*/ 0 w 1925444"/>
              <a:gd name="connsiteY0" fmla="*/ 2824975 h 3739375"/>
              <a:gd name="connsiteX1" fmla="*/ 1925444 w 1925444"/>
              <a:gd name="connsiteY1" fmla="*/ 0 h 3739375"/>
              <a:gd name="connsiteX2" fmla="*/ 1925444 w 1925444"/>
              <a:gd name="connsiteY2" fmla="*/ 3739375 h 3739375"/>
              <a:gd name="connsiteX3" fmla="*/ 0 w 1925444"/>
              <a:gd name="connsiteY3" fmla="*/ 2824975 h 3739375"/>
              <a:gd name="connsiteX0" fmla="*/ 0 w 1925444"/>
              <a:gd name="connsiteY0" fmla="*/ 2193073 h 3107473"/>
              <a:gd name="connsiteX1" fmla="*/ 1925444 w 1925444"/>
              <a:gd name="connsiteY1" fmla="*/ 0 h 3107473"/>
              <a:gd name="connsiteX2" fmla="*/ 1925444 w 1925444"/>
              <a:gd name="connsiteY2" fmla="*/ 3107473 h 3107473"/>
              <a:gd name="connsiteX3" fmla="*/ 0 w 1925444"/>
              <a:gd name="connsiteY3" fmla="*/ 2193073 h 3107473"/>
              <a:gd name="connsiteX0" fmla="*/ 0 w 1940312"/>
              <a:gd name="connsiteY0" fmla="*/ 2193073 h 2378927"/>
              <a:gd name="connsiteX1" fmla="*/ 1925444 w 1940312"/>
              <a:gd name="connsiteY1" fmla="*/ 0 h 2378927"/>
              <a:gd name="connsiteX2" fmla="*/ 1940312 w 1940312"/>
              <a:gd name="connsiteY2" fmla="*/ 2378927 h 2378927"/>
              <a:gd name="connsiteX3" fmla="*/ 0 w 1940312"/>
              <a:gd name="connsiteY3" fmla="*/ 2193073 h 2378927"/>
              <a:gd name="connsiteX0" fmla="*/ 0 w 1948307"/>
              <a:gd name="connsiteY0" fmla="*/ 2193073 h 2193072"/>
              <a:gd name="connsiteX1" fmla="*/ 1925444 w 1948307"/>
              <a:gd name="connsiteY1" fmla="*/ 0 h 2193072"/>
              <a:gd name="connsiteX2" fmla="*/ 1948307 w 1948307"/>
              <a:gd name="connsiteY2" fmla="*/ 1781769 h 2193072"/>
              <a:gd name="connsiteX3" fmla="*/ 0 w 1948307"/>
              <a:gd name="connsiteY3" fmla="*/ 2193073 h 2193072"/>
              <a:gd name="connsiteX0" fmla="*/ 0 w 1988283"/>
              <a:gd name="connsiteY0" fmla="*/ 2283055 h 2283055"/>
              <a:gd name="connsiteX1" fmla="*/ 1965420 w 1988283"/>
              <a:gd name="connsiteY1" fmla="*/ 0 h 2283055"/>
              <a:gd name="connsiteX2" fmla="*/ 1988283 w 1988283"/>
              <a:gd name="connsiteY2" fmla="*/ 1781769 h 2283055"/>
              <a:gd name="connsiteX3" fmla="*/ 0 w 1988283"/>
              <a:gd name="connsiteY3" fmla="*/ 2283055 h 2283055"/>
              <a:gd name="connsiteX0" fmla="*/ 0 w 1988283"/>
              <a:gd name="connsiteY0" fmla="*/ 501287 h 2582014"/>
              <a:gd name="connsiteX1" fmla="*/ 1549244 w 1988283"/>
              <a:gd name="connsiteY1" fmla="*/ 2582014 h 2582014"/>
              <a:gd name="connsiteX2" fmla="*/ 1988283 w 1988283"/>
              <a:gd name="connsiteY2" fmla="*/ 1 h 2582014"/>
              <a:gd name="connsiteX3" fmla="*/ 0 w 1988283"/>
              <a:gd name="connsiteY3" fmla="*/ 501287 h 2582014"/>
              <a:gd name="connsiteX0" fmla="*/ 0 w 2404461"/>
              <a:gd name="connsiteY0" fmla="*/ 567653 h 2648380"/>
              <a:gd name="connsiteX1" fmla="*/ 1549244 w 2404461"/>
              <a:gd name="connsiteY1" fmla="*/ 2648380 h 2648380"/>
              <a:gd name="connsiteX2" fmla="*/ 2404461 w 2404461"/>
              <a:gd name="connsiteY2" fmla="*/ 0 h 2648380"/>
              <a:gd name="connsiteX3" fmla="*/ 0 w 2404461"/>
              <a:gd name="connsiteY3" fmla="*/ 567653 h 2648380"/>
              <a:gd name="connsiteX0" fmla="*/ 0 w 2404461"/>
              <a:gd name="connsiteY0" fmla="*/ 567653 h 2948929"/>
              <a:gd name="connsiteX1" fmla="*/ 1362549 w 2404461"/>
              <a:gd name="connsiteY1" fmla="*/ 2948929 h 2948929"/>
              <a:gd name="connsiteX2" fmla="*/ 2404461 w 2404461"/>
              <a:gd name="connsiteY2" fmla="*/ 0 h 2948929"/>
              <a:gd name="connsiteX3" fmla="*/ 0 w 2404461"/>
              <a:gd name="connsiteY3" fmla="*/ 567653 h 2948929"/>
              <a:gd name="connsiteX0" fmla="*/ 0 w 1782139"/>
              <a:gd name="connsiteY0" fmla="*/ 1346348 h 3727624"/>
              <a:gd name="connsiteX1" fmla="*/ 1362549 w 1782139"/>
              <a:gd name="connsiteY1" fmla="*/ 3727624 h 3727624"/>
              <a:gd name="connsiteX2" fmla="*/ 1782139 w 1782139"/>
              <a:gd name="connsiteY2" fmla="*/ 0 h 3727624"/>
              <a:gd name="connsiteX3" fmla="*/ 0 w 1782139"/>
              <a:gd name="connsiteY3" fmla="*/ 1346348 h 3727624"/>
              <a:gd name="connsiteX0" fmla="*/ 0 w 1737393"/>
              <a:gd name="connsiteY0" fmla="*/ 944806 h 3727624"/>
              <a:gd name="connsiteX1" fmla="*/ 1317803 w 1737393"/>
              <a:gd name="connsiteY1" fmla="*/ 3727624 h 3727624"/>
              <a:gd name="connsiteX2" fmla="*/ 1737393 w 1737393"/>
              <a:gd name="connsiteY2" fmla="*/ 0 h 3727624"/>
              <a:gd name="connsiteX3" fmla="*/ 0 w 1737393"/>
              <a:gd name="connsiteY3" fmla="*/ 944806 h 3727624"/>
              <a:gd name="connsiteX0" fmla="*/ 0 w 3241889"/>
              <a:gd name="connsiteY0" fmla="*/ 944806 h 4283609"/>
              <a:gd name="connsiteX1" fmla="*/ 3241889 w 3241889"/>
              <a:gd name="connsiteY1" fmla="*/ 4283609 h 4283609"/>
              <a:gd name="connsiteX2" fmla="*/ 1737393 w 3241889"/>
              <a:gd name="connsiteY2" fmla="*/ 0 h 4283609"/>
              <a:gd name="connsiteX3" fmla="*/ 0 w 3241889"/>
              <a:gd name="connsiteY3" fmla="*/ 944806 h 4283609"/>
              <a:gd name="connsiteX0" fmla="*/ 0 w 3241889"/>
              <a:gd name="connsiteY0" fmla="*/ 1439014 h 4777817"/>
              <a:gd name="connsiteX1" fmla="*/ 3241889 w 3241889"/>
              <a:gd name="connsiteY1" fmla="*/ 4777817 h 4777817"/>
              <a:gd name="connsiteX2" fmla="*/ 3207624 w 3241889"/>
              <a:gd name="connsiteY2" fmla="*/ 0 h 4777817"/>
              <a:gd name="connsiteX3" fmla="*/ 0 w 3241889"/>
              <a:gd name="connsiteY3" fmla="*/ 1439014 h 4777817"/>
              <a:gd name="connsiteX0" fmla="*/ 0 w 3258443"/>
              <a:gd name="connsiteY0" fmla="*/ 1411730 h 4750533"/>
              <a:gd name="connsiteX1" fmla="*/ 3241889 w 3258443"/>
              <a:gd name="connsiteY1" fmla="*/ 4750533 h 4750533"/>
              <a:gd name="connsiteX2" fmla="*/ 3258443 w 3258443"/>
              <a:gd name="connsiteY2" fmla="*/ 0 h 4750533"/>
              <a:gd name="connsiteX3" fmla="*/ 0 w 3258443"/>
              <a:gd name="connsiteY3" fmla="*/ 1411730 h 4750533"/>
              <a:gd name="connsiteX0" fmla="*/ 0 w 4495036"/>
              <a:gd name="connsiteY0" fmla="*/ 1411729 h 4750533"/>
              <a:gd name="connsiteX1" fmla="*/ 4478482 w 4495036"/>
              <a:gd name="connsiteY1" fmla="*/ 4750533 h 4750533"/>
              <a:gd name="connsiteX2" fmla="*/ 4495036 w 4495036"/>
              <a:gd name="connsiteY2" fmla="*/ 0 h 4750533"/>
              <a:gd name="connsiteX3" fmla="*/ 0 w 4495036"/>
              <a:gd name="connsiteY3" fmla="*/ 1411729 h 4750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95036" h="4750533">
                <a:moveTo>
                  <a:pt x="0" y="1411729"/>
                </a:moveTo>
                <a:lnTo>
                  <a:pt x="4478482" y="4750533"/>
                </a:lnTo>
                <a:lnTo>
                  <a:pt x="4495036" y="0"/>
                </a:lnTo>
                <a:lnTo>
                  <a:pt x="0" y="1411729"/>
                </a:lnTo>
                <a:close/>
              </a:path>
            </a:pathLst>
          </a:custGeom>
          <a:solidFill>
            <a:srgbClr val="2E669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C85042-EFAA-C710-728F-6159D4ED9E4B}"/>
              </a:ext>
            </a:extLst>
          </p:cNvPr>
          <p:cNvCxnSpPr>
            <a:cxnSpLocks/>
          </p:cNvCxnSpPr>
          <p:nvPr/>
        </p:nvCxnSpPr>
        <p:spPr>
          <a:xfrm flipV="1">
            <a:off x="2400300" y="3784915"/>
            <a:ext cx="6065085" cy="1866393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9612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F0D10E-B0C7-40D4-F0C5-E0C016A1F6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CE8E-8EAE-7B3C-06FD-40997BDE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Q &amp; A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AF00265-B549-5D15-4BDC-1E8FE368A4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03C29B-EB19-BCF2-0A24-938905214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13" name="Picture Placeholder 12" descr="A colorful rectangles in a room&#10;&#10;Description automatically generated">
            <a:extLst>
              <a:ext uri="{FF2B5EF4-FFF2-40B4-BE49-F238E27FC236}">
                <a16:creationId xmlns:a16="http://schemas.microsoft.com/office/drawing/2014/main" id="{AD2AE874-ADD2-99FA-5F24-39FEEC27768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27413472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city with lights on it&#10;&#10;Description automatically generated">
            <a:extLst>
              <a:ext uri="{FF2B5EF4-FFF2-40B4-BE49-F238E27FC236}">
                <a16:creationId xmlns:a16="http://schemas.microsoft.com/office/drawing/2014/main" id="{6165F486-DF9E-2519-FEF5-B5F6D2AE296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154161" cy="6858000"/>
          </a:xfr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04F8C9AF-D429-236E-8BEA-1FD8A2D5E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8555" y="2764465"/>
            <a:ext cx="5089970" cy="1773746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68568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BFD31-34E9-DB60-C15A-DCE8EF223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E47E4-F2EC-BA05-175E-91B25513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the UPF Resource Facing Service Specification (RFSS)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529BF3-43B6-DE8F-2AC2-E914DE229B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19D1F3-BB0D-E2C7-1376-28461D43C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3" name="Picture Placeholder 12" descr="A colorful rectangles in a room&#10;&#10;Description automatically generated">
            <a:extLst>
              <a:ext uri="{FF2B5EF4-FFF2-40B4-BE49-F238E27FC236}">
                <a16:creationId xmlns:a16="http://schemas.microsoft.com/office/drawing/2014/main" id="{17DAF6FC-3308-B6B0-16DF-766607DB238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264985" cy="6858000"/>
          </a:xfrm>
        </p:spPr>
      </p:pic>
    </p:spTree>
    <p:extLst>
      <p:ext uri="{BB962C8B-B14F-4D97-AF65-F5344CB8AC3E}">
        <p14:creationId xmlns:p14="http://schemas.microsoft.com/office/powerpoint/2010/main" val="313605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33AB56-129D-CB5C-55D6-607057311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2AC83-AECF-7581-D53B-AFA4F276D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UPF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B13E74-4E5C-AEF0-4A9C-22C33B62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EAF57-418C-C20D-752B-D7AD990D8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Create a Service Specification for deploying UPF</a:t>
            </a:r>
          </a:p>
          <a:p>
            <a:pPr lvl="2"/>
            <a:r>
              <a:rPr lang="en-US" dirty="0"/>
              <a:t>Navigate to the </a:t>
            </a:r>
            <a:r>
              <a:rPr lang="en-US" b="1" dirty="0"/>
              <a:t>Manage Services tab</a:t>
            </a:r>
            <a:r>
              <a:rPr lang="en-US" dirty="0"/>
              <a:t> &gt; </a:t>
            </a:r>
            <a:r>
              <a:rPr lang="en-US" b="1" dirty="0"/>
              <a:t>Service Specifications</a:t>
            </a:r>
            <a:r>
              <a:rPr lang="en-US" dirty="0"/>
              <a:t> &gt; </a:t>
            </a:r>
            <a:r>
              <a:rPr lang="en-US" b="1" dirty="0"/>
              <a:t>New Service Specification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85F0A4B-4323-1C25-8569-1B30EAC0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2356531"/>
            <a:ext cx="9735016" cy="375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B5629-0A4D-747C-7759-69A539680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669F-1836-9994-7658-8F4257B98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UPF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F6B641-C576-E017-73BE-A6BEF2B5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4FF27-C987-428E-104A-3FE8A4B07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Populate UPF Service Specification with user information</a:t>
            </a:r>
          </a:p>
          <a:p>
            <a:pPr lvl="2"/>
            <a:r>
              <a:rPr lang="en-US" dirty="0"/>
              <a:t>Provide the Name field and click Submit</a:t>
            </a:r>
          </a:p>
          <a:p>
            <a:pPr lvl="2"/>
            <a:r>
              <a:rPr lang="en-US" b="1" dirty="0" err="1"/>
              <a:t>upf</a:t>
            </a:r>
            <a:r>
              <a:rPr lang="en-US" b="1" dirty="0"/>
              <a:t>_{</a:t>
            </a:r>
            <a:r>
              <a:rPr lang="en-US" b="1" dirty="0" err="1"/>
              <a:t>account_username</a:t>
            </a:r>
            <a:r>
              <a:rPr lang="en-US" b="1" dirty="0"/>
              <a:t>}</a:t>
            </a:r>
            <a:r>
              <a:rPr lang="en-US" dirty="0"/>
              <a:t>, e.g. upf_hackfestuser1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325230-BBF2-FC52-AAF1-D5AE05743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8" y="2779979"/>
            <a:ext cx="10690458" cy="257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3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A7D70-E177-B34B-9A58-A552A4AA3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033F-D7C7-E51B-F077-61EBAF9C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UPF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1E825-D15F-3708-A592-525F42968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569B-E646-F408-100D-FEBF2110E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1672318"/>
          </a:xfrm>
        </p:spPr>
        <p:txBody>
          <a:bodyPr/>
          <a:lstStyle/>
          <a:p>
            <a:pPr lvl="1"/>
            <a:r>
              <a:rPr lang="en-US" dirty="0"/>
              <a:t>Declare that UPF Service Specification will use </a:t>
            </a:r>
            <a:r>
              <a:rPr lang="en-US" dirty="0" err="1"/>
              <a:t>ArgoCD</a:t>
            </a:r>
            <a:r>
              <a:rPr lang="en-US" dirty="0"/>
              <a:t> Application for deployment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Resource Specification Relationships</a:t>
            </a:r>
            <a:r>
              <a:rPr lang="en-US" dirty="0"/>
              <a:t> tab</a:t>
            </a:r>
          </a:p>
          <a:p>
            <a:pPr lvl="2"/>
            <a:r>
              <a:rPr lang="en-US" dirty="0"/>
              <a:t>Assign </a:t>
            </a:r>
            <a:r>
              <a:rPr lang="en-US" b="1" dirty="0"/>
              <a:t>Application@argoproj.io/v1alpha1@pnet-k8s-cluster@https://10.1.6.65:6443/</a:t>
            </a:r>
          </a:p>
          <a:p>
            <a:pPr lvl="2"/>
            <a:r>
              <a:rPr lang="en-US" dirty="0"/>
              <a:t>Observe the change to </a:t>
            </a:r>
            <a:r>
              <a:rPr lang="en-US" dirty="0" err="1"/>
              <a:t>ResourceFacingServiceSpecification</a:t>
            </a:r>
            <a:r>
              <a:rPr lang="en-US" dirty="0"/>
              <a:t> (top left)</a:t>
            </a:r>
          </a:p>
          <a:p>
            <a:pPr lvl="1"/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93590A-AB9C-BA39-8866-0F4F98635B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3213911"/>
            <a:ext cx="10520836" cy="28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964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3E68F6-9115-80BC-B251-DBC6012B5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5BFEC-32D9-8F5F-A8D8-0B2F25FD5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UPF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751C2-E9C9-C0DD-37AD-7C47BEFD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4A02B-0D72-3C91-7A6B-4C0EEBE71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Map the lifecycle of </a:t>
            </a:r>
            <a:r>
              <a:rPr lang="en-US" dirty="0" err="1"/>
              <a:t>ArgoCD</a:t>
            </a:r>
            <a:r>
              <a:rPr lang="en-US" dirty="0"/>
              <a:t> Application (e.g., Progressing, Healthy) to TMF Resource State (e.g. reserved, active)</a:t>
            </a:r>
          </a:p>
          <a:p>
            <a:pPr lvl="2"/>
            <a:r>
              <a:rPr lang="en-US" dirty="0"/>
              <a:t>Navigate to </a:t>
            </a:r>
            <a:r>
              <a:rPr lang="en-US" b="1" dirty="0"/>
              <a:t>Service Specification Characteristics</a:t>
            </a:r>
            <a:r>
              <a:rPr lang="en-US" dirty="0"/>
              <a:t> tab</a:t>
            </a:r>
          </a:p>
          <a:p>
            <a:pPr lvl="2"/>
            <a:r>
              <a:rPr lang="en-US" dirty="0"/>
              <a:t>Edit the characteristics below:</a:t>
            </a:r>
          </a:p>
          <a:p>
            <a:pPr lvl="3"/>
            <a:r>
              <a:rPr lang="en-US" b="1" dirty="0"/>
              <a:t>_CR_CHECK_FIELD </a:t>
            </a:r>
            <a:r>
              <a:rPr lang="en-US" dirty="0"/>
              <a:t>(Value = </a:t>
            </a:r>
            <a:r>
              <a:rPr lang="en-US" dirty="0" err="1"/>
              <a:t>status.health.status</a:t>
            </a:r>
            <a:r>
              <a:rPr lang="en-US" dirty="0"/>
              <a:t>)</a:t>
            </a:r>
          </a:p>
          <a:p>
            <a:pPr lvl="3"/>
            <a:r>
              <a:rPr lang="en-US" b="1" dirty="0"/>
              <a:t>_CR_CHECKVAL_AVAILABLE </a:t>
            </a:r>
            <a:r>
              <a:rPr lang="en-US" dirty="0"/>
              <a:t>(Value = Healthy)</a:t>
            </a:r>
          </a:p>
          <a:p>
            <a:pPr lvl="3"/>
            <a:r>
              <a:rPr lang="en-US" b="1" dirty="0"/>
              <a:t>_CR_CHECKVAL_RESERVED </a:t>
            </a:r>
            <a:r>
              <a:rPr lang="en-US" dirty="0"/>
              <a:t>(Value = Progressing)</a:t>
            </a:r>
          </a:p>
          <a:p>
            <a:pPr lvl="3"/>
            <a:r>
              <a:rPr lang="en-US" b="1" dirty="0"/>
              <a:t>_CR_CHECKVAL_STANDBY </a:t>
            </a:r>
            <a:r>
              <a:rPr lang="en-US" dirty="0"/>
              <a:t>(Value = Progressing)</a:t>
            </a:r>
          </a:p>
          <a:p>
            <a:pPr lvl="3"/>
            <a:r>
              <a:rPr lang="en-US" b="1" dirty="0"/>
              <a:t>_CR_CHECKVAL_UNKNOWN </a:t>
            </a:r>
            <a:r>
              <a:rPr lang="en-US" dirty="0"/>
              <a:t>(Value = Missing)</a:t>
            </a:r>
          </a:p>
          <a:p>
            <a:pPr lvl="3"/>
            <a:endParaRPr lang="en-US" b="1" dirty="0"/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1EC985E-DC1B-9DEC-7D56-ABA494A68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8" y="4684838"/>
            <a:ext cx="7292196" cy="16521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858BAE-508F-930E-9378-0CBB3EE1A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872" y="2647859"/>
            <a:ext cx="1050168" cy="440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82E595-4EA8-88B1-8B4C-90180D70C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5794" y="1976296"/>
            <a:ext cx="3908327" cy="184945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0AA0D7-8443-B8F0-ED34-4314AE2A4AEE}"/>
              </a:ext>
            </a:extLst>
          </p:cNvPr>
          <p:cNvCxnSpPr>
            <a:cxnSpLocks/>
            <a:stCxn id="11" idx="0"/>
            <a:endCxn id="11" idx="2"/>
          </p:cNvCxnSpPr>
          <p:nvPr/>
        </p:nvCxnSpPr>
        <p:spPr>
          <a:xfrm>
            <a:off x="6822616" y="2903325"/>
            <a:ext cx="804755" cy="761864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895FB79-C090-6A23-7C9E-705863130073}"/>
              </a:ext>
            </a:extLst>
          </p:cNvPr>
          <p:cNvSpPr/>
          <p:nvPr/>
        </p:nvSpPr>
        <p:spPr>
          <a:xfrm flipV="1">
            <a:off x="6822616" y="1986150"/>
            <a:ext cx="815194" cy="1679039"/>
          </a:xfrm>
          <a:custGeom>
            <a:avLst/>
            <a:gdLst>
              <a:gd name="connsiteX0" fmla="*/ 0 w 1925444"/>
              <a:gd name="connsiteY0" fmla="*/ 2824975 h 3739375"/>
              <a:gd name="connsiteX1" fmla="*/ 1925444 w 1925444"/>
              <a:gd name="connsiteY1" fmla="*/ 0 h 3739375"/>
              <a:gd name="connsiteX2" fmla="*/ 1925444 w 1925444"/>
              <a:gd name="connsiteY2" fmla="*/ 3739375 h 3739375"/>
              <a:gd name="connsiteX3" fmla="*/ 0 w 1925444"/>
              <a:gd name="connsiteY3" fmla="*/ 2824975 h 3739375"/>
              <a:gd name="connsiteX0" fmla="*/ 0 w 1925444"/>
              <a:gd name="connsiteY0" fmla="*/ 2193073 h 3107473"/>
              <a:gd name="connsiteX1" fmla="*/ 1925444 w 1925444"/>
              <a:gd name="connsiteY1" fmla="*/ 0 h 3107473"/>
              <a:gd name="connsiteX2" fmla="*/ 1925444 w 1925444"/>
              <a:gd name="connsiteY2" fmla="*/ 3107473 h 3107473"/>
              <a:gd name="connsiteX3" fmla="*/ 0 w 1925444"/>
              <a:gd name="connsiteY3" fmla="*/ 2193073 h 3107473"/>
              <a:gd name="connsiteX0" fmla="*/ 0 w 1940312"/>
              <a:gd name="connsiteY0" fmla="*/ 2193073 h 2378927"/>
              <a:gd name="connsiteX1" fmla="*/ 1925444 w 1940312"/>
              <a:gd name="connsiteY1" fmla="*/ 0 h 2378927"/>
              <a:gd name="connsiteX2" fmla="*/ 1940312 w 1940312"/>
              <a:gd name="connsiteY2" fmla="*/ 2378927 h 2378927"/>
              <a:gd name="connsiteX3" fmla="*/ 0 w 1940312"/>
              <a:gd name="connsiteY3" fmla="*/ 2193073 h 2378927"/>
              <a:gd name="connsiteX0" fmla="*/ 0 w 1948307"/>
              <a:gd name="connsiteY0" fmla="*/ 2193073 h 2193072"/>
              <a:gd name="connsiteX1" fmla="*/ 1925444 w 1948307"/>
              <a:gd name="connsiteY1" fmla="*/ 0 h 2193072"/>
              <a:gd name="connsiteX2" fmla="*/ 1948307 w 1948307"/>
              <a:gd name="connsiteY2" fmla="*/ 1781769 h 2193072"/>
              <a:gd name="connsiteX3" fmla="*/ 0 w 1948307"/>
              <a:gd name="connsiteY3" fmla="*/ 2193073 h 2193072"/>
              <a:gd name="connsiteX0" fmla="*/ 0 w 1988283"/>
              <a:gd name="connsiteY0" fmla="*/ 2283055 h 2283055"/>
              <a:gd name="connsiteX1" fmla="*/ 1965420 w 1988283"/>
              <a:gd name="connsiteY1" fmla="*/ 0 h 2283055"/>
              <a:gd name="connsiteX2" fmla="*/ 1988283 w 1988283"/>
              <a:gd name="connsiteY2" fmla="*/ 1781769 h 2283055"/>
              <a:gd name="connsiteX3" fmla="*/ 0 w 1988283"/>
              <a:gd name="connsiteY3" fmla="*/ 2283055 h 2283055"/>
              <a:gd name="connsiteX0" fmla="*/ 0 w 1988283"/>
              <a:gd name="connsiteY0" fmla="*/ 501287 h 2582014"/>
              <a:gd name="connsiteX1" fmla="*/ 1549244 w 1988283"/>
              <a:gd name="connsiteY1" fmla="*/ 2582014 h 2582014"/>
              <a:gd name="connsiteX2" fmla="*/ 1988283 w 1988283"/>
              <a:gd name="connsiteY2" fmla="*/ 1 h 2582014"/>
              <a:gd name="connsiteX3" fmla="*/ 0 w 1988283"/>
              <a:gd name="connsiteY3" fmla="*/ 501287 h 2582014"/>
              <a:gd name="connsiteX0" fmla="*/ 0 w 2404461"/>
              <a:gd name="connsiteY0" fmla="*/ 567653 h 2648380"/>
              <a:gd name="connsiteX1" fmla="*/ 1549244 w 2404461"/>
              <a:gd name="connsiteY1" fmla="*/ 2648380 h 2648380"/>
              <a:gd name="connsiteX2" fmla="*/ 2404461 w 2404461"/>
              <a:gd name="connsiteY2" fmla="*/ 0 h 2648380"/>
              <a:gd name="connsiteX3" fmla="*/ 0 w 2404461"/>
              <a:gd name="connsiteY3" fmla="*/ 567653 h 2648380"/>
              <a:gd name="connsiteX0" fmla="*/ 0 w 2404461"/>
              <a:gd name="connsiteY0" fmla="*/ 567653 h 2948929"/>
              <a:gd name="connsiteX1" fmla="*/ 1362549 w 2404461"/>
              <a:gd name="connsiteY1" fmla="*/ 2948929 h 2948929"/>
              <a:gd name="connsiteX2" fmla="*/ 2404461 w 2404461"/>
              <a:gd name="connsiteY2" fmla="*/ 0 h 2948929"/>
              <a:gd name="connsiteX3" fmla="*/ 0 w 2404461"/>
              <a:gd name="connsiteY3" fmla="*/ 567653 h 2948929"/>
              <a:gd name="connsiteX0" fmla="*/ 0 w 1782139"/>
              <a:gd name="connsiteY0" fmla="*/ 1346348 h 3727624"/>
              <a:gd name="connsiteX1" fmla="*/ 1362549 w 1782139"/>
              <a:gd name="connsiteY1" fmla="*/ 3727624 h 3727624"/>
              <a:gd name="connsiteX2" fmla="*/ 1782139 w 1782139"/>
              <a:gd name="connsiteY2" fmla="*/ 0 h 3727624"/>
              <a:gd name="connsiteX3" fmla="*/ 0 w 1782139"/>
              <a:gd name="connsiteY3" fmla="*/ 1346348 h 3727624"/>
              <a:gd name="connsiteX0" fmla="*/ 0 w 1782139"/>
              <a:gd name="connsiteY0" fmla="*/ 1346348 h 2798842"/>
              <a:gd name="connsiteX1" fmla="*/ 1489340 w 1782139"/>
              <a:gd name="connsiteY1" fmla="*/ 2798842 h 2798842"/>
              <a:gd name="connsiteX2" fmla="*/ 1782139 w 1782139"/>
              <a:gd name="connsiteY2" fmla="*/ 0 h 2798842"/>
              <a:gd name="connsiteX3" fmla="*/ 0 w 1782139"/>
              <a:gd name="connsiteY3" fmla="*/ 1346348 h 2798842"/>
              <a:gd name="connsiteX0" fmla="*/ 0 w 1563137"/>
              <a:gd name="connsiteY0" fmla="*/ 1206533 h 2659027"/>
              <a:gd name="connsiteX1" fmla="*/ 1489340 w 1563137"/>
              <a:gd name="connsiteY1" fmla="*/ 2659027 h 2659027"/>
              <a:gd name="connsiteX2" fmla="*/ 1563137 w 1563137"/>
              <a:gd name="connsiteY2" fmla="*/ 0 h 2659027"/>
              <a:gd name="connsiteX3" fmla="*/ 0 w 1563137"/>
              <a:gd name="connsiteY3" fmla="*/ 1206533 h 2659027"/>
              <a:gd name="connsiteX0" fmla="*/ 0 w 1505505"/>
              <a:gd name="connsiteY0" fmla="*/ 1206533 h 2659027"/>
              <a:gd name="connsiteX1" fmla="*/ 1489340 w 1505505"/>
              <a:gd name="connsiteY1" fmla="*/ 2659027 h 2659027"/>
              <a:gd name="connsiteX2" fmla="*/ 1505505 w 1505505"/>
              <a:gd name="connsiteY2" fmla="*/ 0 h 2659027"/>
              <a:gd name="connsiteX3" fmla="*/ 0 w 1505505"/>
              <a:gd name="connsiteY3" fmla="*/ 1206533 h 2659027"/>
              <a:gd name="connsiteX0" fmla="*/ 0 w 1490005"/>
              <a:gd name="connsiteY0" fmla="*/ 1206533 h 2659027"/>
              <a:gd name="connsiteX1" fmla="*/ 1489340 w 1490005"/>
              <a:gd name="connsiteY1" fmla="*/ 2659027 h 2659027"/>
              <a:gd name="connsiteX2" fmla="*/ 1470925 w 1490005"/>
              <a:gd name="connsiteY2" fmla="*/ 0 h 2659027"/>
              <a:gd name="connsiteX3" fmla="*/ 0 w 1490005"/>
              <a:gd name="connsiteY3" fmla="*/ 1206533 h 2659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0005" h="2659027">
                <a:moveTo>
                  <a:pt x="0" y="1206533"/>
                </a:moveTo>
                <a:lnTo>
                  <a:pt x="1489340" y="2659027"/>
                </a:lnTo>
                <a:cubicBezTo>
                  <a:pt x="1494728" y="1772685"/>
                  <a:pt x="1465537" y="886342"/>
                  <a:pt x="1470925" y="0"/>
                </a:cubicBezTo>
                <a:lnTo>
                  <a:pt x="0" y="1206533"/>
                </a:lnTo>
                <a:close/>
              </a:path>
            </a:pathLst>
          </a:custGeom>
          <a:solidFill>
            <a:srgbClr val="2E669E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D6CD00-36FD-D139-B1AF-BACC1B0C6155}"/>
              </a:ext>
            </a:extLst>
          </p:cNvPr>
          <p:cNvCxnSpPr>
            <a:cxnSpLocks/>
            <a:stCxn id="11" idx="0"/>
            <a:endCxn id="11" idx="1"/>
          </p:cNvCxnSpPr>
          <p:nvPr/>
        </p:nvCxnSpPr>
        <p:spPr>
          <a:xfrm flipV="1">
            <a:off x="6822616" y="1986150"/>
            <a:ext cx="814830" cy="917175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5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BC69F-A6B7-0F06-7722-CB4C284D3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3DB4-2D00-0906-56A3-DE129A09D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UPF RFSS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5DA92A-0CFF-482F-888E-FF13FCFEA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97F79-DD13-4C29-AE35-333FE77EE81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91E96-AE1D-4D7A-8CFF-412578510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72807"/>
            <a:ext cx="11456922" cy="5093283"/>
          </a:xfrm>
        </p:spPr>
        <p:txBody>
          <a:bodyPr/>
          <a:lstStyle/>
          <a:p>
            <a:pPr lvl="1"/>
            <a:r>
              <a:rPr lang="en-US" dirty="0"/>
              <a:t>Create a placeholder for UPF deployment IP</a:t>
            </a:r>
          </a:p>
          <a:p>
            <a:pPr lvl="2"/>
            <a:r>
              <a:rPr lang="en-US" dirty="0"/>
              <a:t>Remain at </a:t>
            </a:r>
            <a:r>
              <a:rPr lang="en-US" b="1" dirty="0"/>
              <a:t>Service Specification Characteristics</a:t>
            </a:r>
            <a:r>
              <a:rPr lang="en-US" dirty="0"/>
              <a:t> tab</a:t>
            </a:r>
          </a:p>
          <a:p>
            <a:pPr lvl="2"/>
            <a:r>
              <a:rPr lang="en-US" dirty="0"/>
              <a:t>Create new characteristic</a:t>
            </a:r>
          </a:p>
          <a:p>
            <a:pPr lvl="3"/>
            <a:r>
              <a:rPr lang="en-US" dirty="0"/>
              <a:t>Name</a:t>
            </a:r>
            <a:r>
              <a:rPr lang="en-US" b="1" dirty="0"/>
              <a:t> = _</a:t>
            </a:r>
            <a:r>
              <a:rPr lang="en-US" b="1" dirty="0" err="1"/>
              <a:t>ud_UPF_IP</a:t>
            </a:r>
            <a:endParaRPr lang="en-US" dirty="0"/>
          </a:p>
          <a:p>
            <a:pPr lvl="3"/>
            <a:r>
              <a:rPr lang="en-US" dirty="0"/>
              <a:t>Value Type</a:t>
            </a:r>
            <a:r>
              <a:rPr lang="en-US" b="1" dirty="0"/>
              <a:t> = TEXT</a:t>
            </a:r>
          </a:p>
          <a:p>
            <a:pPr lvl="2"/>
            <a:r>
              <a:rPr lang="en-US" dirty="0"/>
              <a:t>Validate that it appears in the Characteristics list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D03C5-734E-A985-E664-A9F6C8EAD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8" y="3850426"/>
            <a:ext cx="5345020" cy="248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749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SL">
      <a:dk1>
        <a:srgbClr val="000000"/>
      </a:dk1>
      <a:lt1>
        <a:srgbClr val="FFFFFF"/>
      </a:lt1>
      <a:dk2>
        <a:srgbClr val="004A8D"/>
      </a:dk2>
      <a:lt2>
        <a:srgbClr val="A0CBED"/>
      </a:lt2>
      <a:accent1>
        <a:srgbClr val="397EC1"/>
      </a:accent1>
      <a:accent2>
        <a:srgbClr val="00AFBB"/>
      </a:accent2>
      <a:accent3>
        <a:srgbClr val="C8D400"/>
      </a:accent3>
      <a:accent4>
        <a:srgbClr val="00AFBB"/>
      </a:accent4>
      <a:accent5>
        <a:srgbClr val="C8D400"/>
      </a:accent5>
      <a:accent6>
        <a:srgbClr val="69747A"/>
      </a:accent6>
      <a:hlink>
        <a:srgbClr val="004A8D"/>
      </a:hlink>
      <a:folHlink>
        <a:srgbClr val="3E484F"/>
      </a:folHlink>
    </a:clrScheme>
    <a:fontScheme name="Mano">
      <a:majorFont>
        <a:latin typeface="Calibri"/>
        <a:ea typeface=""/>
        <a:cs typeface="Calibri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- Open Slice OSL Presentation Template - With Sample Slides.potx" id="{CD694C57-FAD3-4403-A168-8EB9DD86BAE0}" vid="{C54885CC-EBC1-4367-9E44-26203305C9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- Open Slice OSL Presentation Template - With Sample Slides</Template>
  <TotalTime>2656</TotalTime>
  <Words>2111</Words>
  <Application>Microsoft Office PowerPoint</Application>
  <PresentationFormat>Widescreen</PresentationFormat>
  <Paragraphs>287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1st OpenSlice Hackfest (Tutorial) Design 5GaaS Specification</vt:lpstr>
      <vt:lpstr>Login to OpenSlice</vt:lpstr>
      <vt:lpstr>Hackfest OpenSlice Portal</vt:lpstr>
      <vt:lpstr>Design the UPF Resource Facing Service Specification (RFSS)</vt:lpstr>
      <vt:lpstr>UPF RFSS Design</vt:lpstr>
      <vt:lpstr>UPF RFSS Design</vt:lpstr>
      <vt:lpstr>UPF RFSS Design</vt:lpstr>
      <vt:lpstr>UPF RFSS Design</vt:lpstr>
      <vt:lpstr>UPF RFSS Design</vt:lpstr>
      <vt:lpstr>UPF RFSS Design</vt:lpstr>
      <vt:lpstr>UPF RFSS Design</vt:lpstr>
      <vt:lpstr>UPF RFSS Design</vt:lpstr>
      <vt:lpstr>Design the 5G Core Resource Facing Service Specification (RFSS)</vt:lpstr>
      <vt:lpstr>5G Core RFSS Design</vt:lpstr>
      <vt:lpstr>5G Core RFSS Design</vt:lpstr>
      <vt:lpstr>5G Core RFSS Design</vt:lpstr>
      <vt:lpstr>5G Core RFSS Design</vt:lpstr>
      <vt:lpstr>5G Core RFSS Design</vt:lpstr>
      <vt:lpstr>Design the 5GaaS Customer Facing Service Specification (CFSS)</vt:lpstr>
      <vt:lpstr>5GaaS CFSS Design</vt:lpstr>
      <vt:lpstr>5GaaS CFSS Design</vt:lpstr>
      <vt:lpstr>5GaaS CFSS Design</vt:lpstr>
      <vt:lpstr>5GaaS CFSS Design</vt:lpstr>
      <vt:lpstr>5GaaS CFSS Design</vt:lpstr>
      <vt:lpstr>5GaaS CFSS Design</vt:lpstr>
      <vt:lpstr>Expose the 5GaaS CFSS</vt:lpstr>
      <vt:lpstr>Exposure in a public Catalog </vt:lpstr>
      <vt:lpstr>Order the 5GaaS CFSS</vt:lpstr>
      <vt:lpstr>Browse and Order the 5GaaS CFSS</vt:lpstr>
      <vt:lpstr>Preview the 5GaaS Order</vt:lpstr>
      <vt:lpstr>Preview the 5GaaS Order</vt:lpstr>
      <vt:lpstr>Q &amp; A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1-3 Lines</dc:title>
  <dc:creator>ctranoris</dc:creator>
  <cp:lastModifiedBy>Kostis Trantzas</cp:lastModifiedBy>
  <cp:revision>75</cp:revision>
  <dcterms:created xsi:type="dcterms:W3CDTF">2023-09-15T10:09:44Z</dcterms:created>
  <dcterms:modified xsi:type="dcterms:W3CDTF">2024-11-11T18:01:45Z</dcterms:modified>
</cp:coreProperties>
</file>